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comments/comment1.xml" ContentType="application/vnd.openxmlformats-officedocument.presentationml.comments+xml"/>
  <Override PartName="/ppt/tags/tag13.xml" ContentType="application/vnd.openxmlformats-officedocument.presentationml.tags+xml"/>
  <Override PartName="/ppt/notesSlides/notesSlide11.xml" ContentType="application/vnd.openxmlformats-officedocument.presentationml.notesSlide+xml"/>
  <Override PartName="/ppt/comments/comment2.xml" ContentType="application/vnd.openxmlformats-officedocument.presentationml.comment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86" r:id="rId4"/>
    <p:sldId id="289" r:id="rId5"/>
    <p:sldId id="287" r:id="rId6"/>
    <p:sldId id="288" r:id="rId7"/>
    <p:sldId id="290" r:id="rId8"/>
    <p:sldId id="291" r:id="rId9"/>
    <p:sldId id="292" r:id="rId10"/>
    <p:sldId id="268" r:id="rId11"/>
    <p:sldId id="270" r:id="rId12"/>
    <p:sldId id="269" r:id="rId13"/>
    <p:sldId id="271" r:id="rId14"/>
    <p:sldId id="272" r:id="rId15"/>
    <p:sldId id="274" r:id="rId16"/>
    <p:sldId id="275" r:id="rId17"/>
    <p:sldId id="276" r:id="rId18"/>
    <p:sldId id="278" r:id="rId19"/>
    <p:sldId id="285" r:id="rId20"/>
    <p:sldId id="280" r:id="rId21"/>
    <p:sldId id="281" r:id="rId22"/>
    <p:sldId id="283" r:id="rId23"/>
    <p:sldId id="264" r:id="rId24"/>
    <p:sldId id="273" r:id="rId25"/>
  </p:sldIdLst>
  <p:sldSz cx="12192000" cy="6858000"/>
  <p:notesSz cx="6858000" cy="9144000"/>
  <p:custDataLst>
    <p:tags r:id="rId27"/>
  </p:custDataLst>
  <p:defaultTextStyle>
    <a:defPPr>
      <a:defRPr lang="en-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s Maximilian Hertel" initials="LMH" lastIdx="41" clrIdx="0">
    <p:extLst>
      <p:ext uri="{19B8F6BF-5375-455C-9EA6-DF929625EA0E}">
        <p15:presenceInfo xmlns:p15="http://schemas.microsoft.com/office/powerpoint/2012/main" userId="S::lhertel@worldbank.org::365d8e11-93d2-4588-93cc-64de64eebf83" providerId="AD"/>
      </p:ext>
    </p:extLst>
  </p:cmAuthor>
  <p:cmAuthor id="2" name="George Bob Nkulanga" initials="GBN" lastIdx="1" clrIdx="1">
    <p:extLst>
      <p:ext uri="{19B8F6BF-5375-455C-9EA6-DF929625EA0E}">
        <p15:presenceInfo xmlns:p15="http://schemas.microsoft.com/office/powerpoint/2012/main" userId="S::gnkulanga@worldbank.org::a236cee7-1d0d-4c92-ae6d-8211a3a8ac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BA7"/>
    <a:srgbClr val="2540A8"/>
    <a:srgbClr val="5B82C8"/>
    <a:srgbClr val="E98949"/>
    <a:srgbClr val="203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1" autoAdjust="0"/>
    <p:restoredTop sz="84870" autoAdjust="0"/>
  </p:normalViewPr>
  <p:slideViewPr>
    <p:cSldViewPr snapToGrid="0" snapToObjects="1">
      <p:cViewPr varScale="1">
        <p:scale>
          <a:sx n="53" d="100"/>
          <a:sy n="53" d="100"/>
        </p:scale>
        <p:origin x="1352" y="52"/>
      </p:cViewPr>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Bob Nkulanga" userId="a236cee7-1d0d-4c92-ae6d-8211a3a8ac5e" providerId="ADAL" clId="{F087F033-D083-4753-B302-75091DC9413D}"/>
    <pc:docChg chg="undo custSel modSld">
      <pc:chgData name="George Bob Nkulanga" userId="a236cee7-1d0d-4c92-ae6d-8211a3a8ac5e" providerId="ADAL" clId="{F087F033-D083-4753-B302-75091DC9413D}" dt="2021-11-30T06:40:35.288" v="112" actId="27636"/>
      <pc:docMkLst>
        <pc:docMk/>
      </pc:docMkLst>
      <pc:sldChg chg="modNotesTx">
        <pc:chgData name="George Bob Nkulanga" userId="a236cee7-1d0d-4c92-ae6d-8211a3a8ac5e" providerId="ADAL" clId="{F087F033-D083-4753-B302-75091DC9413D}" dt="2021-11-30T06:05:33.279" v="0"/>
        <pc:sldMkLst>
          <pc:docMk/>
          <pc:sldMk cId="2434380524" sldId="256"/>
        </pc:sldMkLst>
      </pc:sldChg>
      <pc:sldChg chg="modNotesTx">
        <pc:chgData name="George Bob Nkulanga" userId="a236cee7-1d0d-4c92-ae6d-8211a3a8ac5e" providerId="ADAL" clId="{F087F033-D083-4753-B302-75091DC9413D}" dt="2021-11-30T06:05:53.875" v="1"/>
        <pc:sldMkLst>
          <pc:docMk/>
          <pc:sldMk cId="2346969153" sldId="257"/>
        </pc:sldMkLst>
      </pc:sldChg>
      <pc:sldChg chg="modSp mod modNotesTx">
        <pc:chgData name="George Bob Nkulanga" userId="a236cee7-1d0d-4c92-ae6d-8211a3a8ac5e" providerId="ADAL" clId="{F087F033-D083-4753-B302-75091DC9413D}" dt="2021-11-30T06:31:42.259" v="91" actId="5793"/>
        <pc:sldMkLst>
          <pc:docMk/>
          <pc:sldMk cId="3918965537" sldId="286"/>
        </pc:sldMkLst>
        <pc:spChg chg="mod">
          <ac:chgData name="George Bob Nkulanga" userId="a236cee7-1d0d-4c92-ae6d-8211a3a8ac5e" providerId="ADAL" clId="{F087F033-D083-4753-B302-75091DC9413D}" dt="2021-11-30T06:31:42.259" v="91" actId="5793"/>
          <ac:spMkLst>
            <pc:docMk/>
            <pc:sldMk cId="3918965537" sldId="286"/>
            <ac:spMk id="17" creationId="{11870A67-CE42-E24C-A26B-71E0EEEBA404}"/>
          </ac:spMkLst>
        </pc:spChg>
      </pc:sldChg>
      <pc:sldChg chg="modNotesTx">
        <pc:chgData name="George Bob Nkulanga" userId="a236cee7-1d0d-4c92-ae6d-8211a3a8ac5e" providerId="ADAL" clId="{F087F033-D083-4753-B302-75091DC9413D}" dt="2021-11-30T06:35:01.996" v="92" actId="6549"/>
        <pc:sldMkLst>
          <pc:docMk/>
          <pc:sldMk cId="1678441126" sldId="287"/>
        </pc:sldMkLst>
      </pc:sldChg>
      <pc:sldChg chg="modNotesTx">
        <pc:chgData name="George Bob Nkulanga" userId="a236cee7-1d0d-4c92-ae6d-8211a3a8ac5e" providerId="ADAL" clId="{F087F033-D083-4753-B302-75091DC9413D}" dt="2021-11-30T06:36:55.195" v="97" actId="20577"/>
        <pc:sldMkLst>
          <pc:docMk/>
          <pc:sldMk cId="1868794243" sldId="288"/>
        </pc:sldMkLst>
      </pc:sldChg>
      <pc:sldChg chg="modNotesTx">
        <pc:chgData name="George Bob Nkulanga" userId="a236cee7-1d0d-4c92-ae6d-8211a3a8ac5e" providerId="ADAL" clId="{F087F033-D083-4753-B302-75091DC9413D}" dt="2021-11-30T06:07:52.389" v="3"/>
        <pc:sldMkLst>
          <pc:docMk/>
          <pc:sldMk cId="2076490864" sldId="289"/>
        </pc:sldMkLst>
      </pc:sldChg>
      <pc:sldChg chg="modSp mod modNotesTx">
        <pc:chgData name="George Bob Nkulanga" userId="a236cee7-1d0d-4c92-ae6d-8211a3a8ac5e" providerId="ADAL" clId="{F087F033-D083-4753-B302-75091DC9413D}" dt="2021-11-30T06:40:35.288" v="112" actId="27636"/>
        <pc:sldMkLst>
          <pc:docMk/>
          <pc:sldMk cId="484194461" sldId="290"/>
        </pc:sldMkLst>
        <pc:spChg chg="mod">
          <ac:chgData name="George Bob Nkulanga" userId="a236cee7-1d0d-4c92-ae6d-8211a3a8ac5e" providerId="ADAL" clId="{F087F033-D083-4753-B302-75091DC9413D}" dt="2021-11-30T06:40:35.288" v="112" actId="27636"/>
          <ac:spMkLst>
            <pc:docMk/>
            <pc:sldMk cId="484194461" sldId="290"/>
            <ac:spMk id="14" creationId="{181EC05D-2E5D-4AD2-A3B5-A21505D91F97}"/>
          </ac:spMkLst>
        </pc:spChg>
      </pc:sldChg>
      <pc:sldChg chg="modNotesTx">
        <pc:chgData name="George Bob Nkulanga" userId="a236cee7-1d0d-4c92-ae6d-8211a3a8ac5e" providerId="ADAL" clId="{F087F033-D083-4753-B302-75091DC9413D}" dt="2021-11-30T06:24:34.856" v="80" actId="20577"/>
        <pc:sldMkLst>
          <pc:docMk/>
          <pc:sldMk cId="1770702725" sldId="291"/>
        </pc:sldMkLst>
      </pc:sldChg>
      <pc:sldChg chg="modNotesTx">
        <pc:chgData name="George Bob Nkulanga" userId="a236cee7-1d0d-4c92-ae6d-8211a3a8ac5e" providerId="ADAL" clId="{F087F033-D083-4753-B302-75091DC9413D}" dt="2021-11-30T06:27:40.394" v="83" actId="20577"/>
        <pc:sldMkLst>
          <pc:docMk/>
          <pc:sldMk cId="304866968"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Farmers  priorities submitted to the District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Year 1</c:v>
                </c:pt>
                <c:pt idx="1">
                  <c:v>Year 2</c:v>
                </c:pt>
                <c:pt idx="2">
                  <c:v>Year 3</c:v>
                </c:pt>
                <c:pt idx="3">
                  <c:v>Year 4 </c:v>
                </c:pt>
              </c:strCache>
            </c:strRef>
          </c:cat>
          <c:val>
            <c:numRef>
              <c:f>Sheet1!$B$3:$B$6</c:f>
              <c:numCache>
                <c:formatCode>General</c:formatCode>
                <c:ptCount val="4"/>
                <c:pt idx="0">
                  <c:v>27</c:v>
                </c:pt>
                <c:pt idx="1">
                  <c:v>30</c:v>
                </c:pt>
                <c:pt idx="2">
                  <c:v>23</c:v>
                </c:pt>
                <c:pt idx="3">
                  <c:v>24</c:v>
                </c:pt>
              </c:numCache>
            </c:numRef>
          </c:val>
          <c:extLst>
            <c:ext xmlns:c16="http://schemas.microsoft.com/office/drawing/2014/chart" uri="{C3380CC4-5D6E-409C-BE32-E72D297353CC}">
              <c16:uniqueId val="{00000000-3770-4B18-A733-EF60717F5F1A}"/>
            </c:ext>
          </c:extLst>
        </c:ser>
        <c:ser>
          <c:idx val="1"/>
          <c:order val="1"/>
          <c:tx>
            <c:strRef>
              <c:f>Sheet1!$C$2</c:f>
              <c:strCache>
                <c:ptCount val="1"/>
                <c:pt idx="0">
                  <c:v>Farmers priorities included in the  District Imihigo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Year 1</c:v>
                </c:pt>
                <c:pt idx="1">
                  <c:v>Year 2</c:v>
                </c:pt>
                <c:pt idx="2">
                  <c:v>Year 3</c:v>
                </c:pt>
                <c:pt idx="3">
                  <c:v>Year 4 </c:v>
                </c:pt>
              </c:strCache>
            </c:strRef>
          </c:cat>
          <c:val>
            <c:numRef>
              <c:f>Sheet1!$C$3:$C$6</c:f>
              <c:numCache>
                <c:formatCode>General</c:formatCode>
                <c:ptCount val="4"/>
                <c:pt idx="0">
                  <c:v>21</c:v>
                </c:pt>
                <c:pt idx="1">
                  <c:v>11</c:v>
                </c:pt>
                <c:pt idx="2">
                  <c:v>9</c:v>
                </c:pt>
                <c:pt idx="3">
                  <c:v>12</c:v>
                </c:pt>
              </c:numCache>
            </c:numRef>
          </c:val>
          <c:extLst>
            <c:ext xmlns:c16="http://schemas.microsoft.com/office/drawing/2014/chart" uri="{C3380CC4-5D6E-409C-BE32-E72D297353CC}">
              <c16:uniqueId val="{00000001-3770-4B18-A733-EF60717F5F1A}"/>
            </c:ext>
          </c:extLst>
        </c:ser>
        <c:dLbls>
          <c:dLblPos val="inEnd"/>
          <c:showLegendKey val="0"/>
          <c:showVal val="1"/>
          <c:showCatName val="0"/>
          <c:showSerName val="0"/>
          <c:showPercent val="0"/>
          <c:showBubbleSize val="0"/>
        </c:dLbls>
        <c:gapWidth val="65"/>
        <c:axId val="1333630703"/>
        <c:axId val="1333617807"/>
      </c:barChart>
      <c:catAx>
        <c:axId val="133363070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333617807"/>
        <c:crosses val="autoZero"/>
        <c:auto val="1"/>
        <c:lblAlgn val="ctr"/>
        <c:lblOffset val="100"/>
        <c:noMultiLvlLbl val="0"/>
      </c:catAx>
      <c:valAx>
        <c:axId val="133361780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3363070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1-24T13:26:39.620" idx="39">
    <p:pos x="10" y="10"/>
    <p:text>would it make sense moving this slide before slide 9? Then we could present a logical succession of
challenge --&gt; Project</p:text>
    <p:extLst>
      <p:ext uri="{C676402C-5697-4E1C-873F-D02D1690AC5C}">
        <p15:threadingInfo xmlns:p15="http://schemas.microsoft.com/office/powerpoint/2012/main" timeZoneBias="300"/>
      </p:ext>
    </p:extLst>
  </p:cm>
  <p:cm authorId="2" dt="2021-11-25T06:12:48.891" idx="1">
    <p:pos x="10" y="146"/>
    <p:text>slide 10 is where Consolatrice starts her presentation</p:text>
    <p:extLst>
      <p:ext uri="{C676402C-5697-4E1C-873F-D02D1690AC5C}">
        <p15:threadingInfo xmlns:p15="http://schemas.microsoft.com/office/powerpoint/2012/main" timeZoneBias="-120">
          <p15:parentCm authorId="1" idx="39"/>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24T13:27:33.646" idx="40">
    <p:pos x="10" y="10"/>
    <p:text>the contents of this slide duplicate current slide 9. Consider deleting this slide.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43070-59A7-4084-A82E-BAE43016F8B3}" type="datetimeFigureOut">
              <a:rPr lang="en-US" smtClean="0"/>
              <a:t>11/30/2021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F1AC-295F-4CDC-8D8E-25C3F298F6C6}" type="slidenum">
              <a:rPr lang="en-US" smtClean="0"/>
              <a:t>‹#›</a:t>
            </a:fld>
            <a:endParaRPr lang="en-US"/>
          </a:p>
        </p:txBody>
      </p:sp>
    </p:spTree>
    <p:extLst>
      <p:ext uri="{BB962C8B-B14F-4D97-AF65-F5344CB8AC3E}">
        <p14:creationId xmlns:p14="http://schemas.microsoft.com/office/powerpoint/2010/main" val="372967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Opening sentence: Thank you Rolande and Helene for setting the stage to this project</a:t>
            </a:r>
            <a:r>
              <a:rPr lang="en-US" dirty="0"/>
              <a:t>. The title of the project is </a:t>
            </a:r>
            <a:r>
              <a:rPr lang="de-DE" sz="1200" i="1" dirty="0">
                <a:solidFill>
                  <a:srgbClr val="203A9C"/>
                </a:solidFill>
                <a:latin typeface="Futura Medium" panose="020B0602020204020303" pitchFamily="34" charset="-79"/>
                <a:cs typeface="Futura Medium" panose="020B0602020204020303" pitchFamily="34" charset="-79"/>
              </a:rPr>
              <a:t>Empowering Farmers at District Level through Social Accountability Tools to Improve Performance Contract „Imihigo“ in Rwandan Agriculture Projects</a:t>
            </a:r>
          </a:p>
          <a:p>
            <a:r>
              <a:rPr lang="de-DE" sz="1200" b="1" i="0" dirty="0">
                <a:solidFill>
                  <a:srgbClr val="203A9C"/>
                </a:solidFill>
                <a:cs typeface="Futura Medium" panose="020B0602020204020303" pitchFamily="34" charset="-79"/>
              </a:rPr>
              <a:t>Closing Sentence: To begin I will share the chronology of our presentation. </a:t>
            </a:r>
            <a:endParaRPr lang="en-US" b="1" i="0" dirty="0"/>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a:t>
            </a:fld>
            <a:endParaRPr lang="en-US"/>
          </a:p>
        </p:txBody>
      </p:sp>
    </p:spTree>
    <p:extLst>
      <p:ext uri="{BB962C8B-B14F-4D97-AF65-F5344CB8AC3E}">
        <p14:creationId xmlns:p14="http://schemas.microsoft.com/office/powerpoint/2010/main" val="1466226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10</a:t>
            </a:fld>
            <a:endParaRPr lang="en-US"/>
          </a:p>
        </p:txBody>
      </p:sp>
    </p:spTree>
    <p:extLst>
      <p:ext uri="{BB962C8B-B14F-4D97-AF65-F5344CB8AC3E}">
        <p14:creationId xmlns:p14="http://schemas.microsoft.com/office/powerpoint/2010/main" val="358017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11</a:t>
            </a:fld>
            <a:endParaRPr lang="en-US"/>
          </a:p>
        </p:txBody>
      </p:sp>
    </p:spTree>
    <p:extLst>
      <p:ext uri="{BB962C8B-B14F-4D97-AF65-F5344CB8AC3E}">
        <p14:creationId xmlns:p14="http://schemas.microsoft.com/office/powerpoint/2010/main" val="412426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 drying facilities , timely delivery of agriculture, Improved and accessibility of some  livestock services,  MCC in </a:t>
            </a:r>
            <a:r>
              <a:rPr lang="en-US" dirty="0" err="1"/>
              <a:t>Nyamirama</a:t>
            </a:r>
            <a:r>
              <a:rPr lang="en-US" dirty="0"/>
              <a:t> &amp; </a:t>
            </a:r>
            <a:r>
              <a:rPr lang="en-US" dirty="0" err="1"/>
              <a:t>Cyabakamyi</a:t>
            </a:r>
            <a:r>
              <a:rPr lang="en-US" dirty="0"/>
              <a:t>, Terraces projects, </a:t>
            </a:r>
            <a:r>
              <a:rPr lang="en-US" dirty="0" err="1"/>
              <a:t>Rwinkwavu</a:t>
            </a:r>
            <a:r>
              <a:rPr lang="en-US" dirty="0"/>
              <a:t> Marshland rehabilitation </a:t>
            </a:r>
            <a:r>
              <a:rPr lang="en-US" dirty="0" err="1"/>
              <a:t>etc</a:t>
            </a:r>
            <a:r>
              <a:rPr lang="en-US" dirty="0"/>
              <a:t>  </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13</a:t>
            </a:fld>
            <a:endParaRPr lang="en-US"/>
          </a:p>
        </p:txBody>
      </p:sp>
    </p:spTree>
    <p:extLst>
      <p:ext uri="{BB962C8B-B14F-4D97-AF65-F5344CB8AC3E}">
        <p14:creationId xmlns:p14="http://schemas.microsoft.com/office/powerpoint/2010/main" val="391614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14</a:t>
            </a:fld>
            <a:endParaRPr lang="en-US"/>
          </a:p>
        </p:txBody>
      </p:sp>
    </p:spTree>
    <p:extLst>
      <p:ext uri="{BB962C8B-B14F-4D97-AF65-F5344CB8AC3E}">
        <p14:creationId xmlns:p14="http://schemas.microsoft.com/office/powerpoint/2010/main" val="2891448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16</a:t>
            </a:fld>
            <a:endParaRPr lang="en-US"/>
          </a:p>
        </p:txBody>
      </p:sp>
    </p:spTree>
    <p:extLst>
      <p:ext uri="{BB962C8B-B14F-4D97-AF65-F5344CB8AC3E}">
        <p14:creationId xmlns:p14="http://schemas.microsoft.com/office/powerpoint/2010/main" val="269810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encouraged and advised  us to work efficiently and effectively for achieving the national target through the performance contract IMIHIGO . Farmers under GPSA network embrace the idea and improved their working conditions . We have moved from subsistence farming to commercial farming. Together with our leaders we decide which crops to cultivate . No conflict over  choosing crops anymore </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17</a:t>
            </a:fld>
            <a:endParaRPr lang="en-US"/>
          </a:p>
        </p:txBody>
      </p:sp>
    </p:spTree>
    <p:extLst>
      <p:ext uri="{BB962C8B-B14F-4D97-AF65-F5344CB8AC3E}">
        <p14:creationId xmlns:p14="http://schemas.microsoft.com/office/powerpoint/2010/main" val="3233007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18</a:t>
            </a:fld>
            <a:endParaRPr lang="en-US"/>
          </a:p>
        </p:txBody>
      </p:sp>
    </p:spTree>
    <p:extLst>
      <p:ext uri="{BB962C8B-B14F-4D97-AF65-F5344CB8AC3E}">
        <p14:creationId xmlns:p14="http://schemas.microsoft.com/office/powerpoint/2010/main" val="3086307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19</a:t>
            </a:fld>
            <a:endParaRPr lang="en-US"/>
          </a:p>
        </p:txBody>
      </p:sp>
    </p:spTree>
    <p:extLst>
      <p:ext uri="{BB962C8B-B14F-4D97-AF65-F5344CB8AC3E}">
        <p14:creationId xmlns:p14="http://schemas.microsoft.com/office/powerpoint/2010/main" val="295141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youth group from </a:t>
            </a:r>
            <a:r>
              <a:rPr lang="en-US" dirty="0" err="1"/>
              <a:t>Rwinkavu</a:t>
            </a:r>
            <a:r>
              <a:rPr lang="en-US" dirty="0"/>
              <a:t> Cooperative </a:t>
            </a:r>
          </a:p>
        </p:txBody>
      </p:sp>
      <p:sp>
        <p:nvSpPr>
          <p:cNvPr id="4" name="Slide Number Placeholder 3"/>
          <p:cNvSpPr>
            <a:spLocks noGrp="1"/>
          </p:cNvSpPr>
          <p:nvPr>
            <p:ph type="sldNum" sz="quarter" idx="5"/>
          </p:nvPr>
        </p:nvSpPr>
        <p:spPr/>
        <p:txBody>
          <a:bodyPr/>
          <a:lstStyle/>
          <a:p>
            <a:fld id="{5A04F1AC-295F-4CDC-8D8E-25C3F298F6C6}" type="slidenum">
              <a:rPr lang="en-US" smtClean="0"/>
              <a:t>20</a:t>
            </a:fld>
            <a:endParaRPr lang="en-US"/>
          </a:p>
        </p:txBody>
      </p:sp>
    </p:spTree>
    <p:extLst>
      <p:ext uri="{BB962C8B-B14F-4D97-AF65-F5344CB8AC3E}">
        <p14:creationId xmlns:p14="http://schemas.microsoft.com/office/powerpoint/2010/main" val="291261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Farmers are empowered to use Social Accountability tools and with their initiatives there is hope that they will continue to channel their priorities through  created  mechanisms</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21</a:t>
            </a:fld>
            <a:endParaRPr lang="en-US"/>
          </a:p>
        </p:txBody>
      </p:sp>
    </p:spTree>
    <p:extLst>
      <p:ext uri="{BB962C8B-B14F-4D97-AF65-F5344CB8AC3E}">
        <p14:creationId xmlns:p14="http://schemas.microsoft.com/office/powerpoint/2010/main" val="415553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Sentence: </a:t>
            </a:r>
            <a:r>
              <a:rPr lang="en-US" b="1" dirty="0"/>
              <a:t>We will begin this talk with an introduction to the structure of the presentation </a:t>
            </a:r>
          </a:p>
          <a:p>
            <a:r>
              <a:rPr lang="en-US" b="0" dirty="0"/>
              <a:t>Closing Sentence: </a:t>
            </a:r>
            <a:r>
              <a:rPr lang="en-US" b="1" dirty="0"/>
              <a:t>After we have heard testimonials from citizens on the ground, we will invite you to join us in a discussion around the emerging lessons.</a:t>
            </a:r>
            <a:r>
              <a:rPr lang="en-US" dirty="0"/>
              <a:t> (Next Slide)</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2</a:t>
            </a:fld>
            <a:endParaRPr lang="en-US"/>
          </a:p>
        </p:txBody>
      </p:sp>
    </p:spTree>
    <p:extLst>
      <p:ext uri="{BB962C8B-B14F-4D97-AF65-F5344CB8AC3E}">
        <p14:creationId xmlns:p14="http://schemas.microsoft.com/office/powerpoint/2010/main" val="143382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Opening sentence</a:t>
            </a:r>
            <a:r>
              <a:rPr lang="en-US" dirty="0"/>
              <a:t>: PCs are an innovative and homegrown approach that has strengthened service delivery, by creating competition for the best results. As you can see from this picture, it is overseen no less by the president Kagame himself. In Kinyarwanda, “</a:t>
            </a:r>
            <a:r>
              <a:rPr lang="en-US" dirty="0" err="1"/>
              <a:t>Imihigo</a:t>
            </a:r>
            <a:r>
              <a:rPr lang="en-US" dirty="0"/>
              <a:t>” means “the setting of goals.”</a:t>
            </a:r>
          </a:p>
          <a:p>
            <a:endParaRPr lang="en-US" dirty="0"/>
          </a:p>
          <a:p>
            <a:r>
              <a:rPr lang="en-US" b="1" dirty="0"/>
              <a:t>Closing sentence</a:t>
            </a:r>
            <a:r>
              <a:rPr lang="en-US" dirty="0"/>
              <a:t>: The progress Rwanda has registered stems  from a combination of good leadership, support from development partners, and innovative approaches to governance, like the use of </a:t>
            </a:r>
            <a:r>
              <a:rPr lang="en-US" dirty="0" err="1"/>
              <a:t>Imihigo</a:t>
            </a:r>
            <a:r>
              <a:rPr lang="en-US" dirty="0"/>
              <a:t>. </a:t>
            </a:r>
            <a:r>
              <a:rPr lang="en-US" b="1" dirty="0"/>
              <a:t>Allow me to describe how the </a:t>
            </a:r>
            <a:r>
              <a:rPr lang="en-US" b="1" dirty="0" err="1"/>
              <a:t>Imihigo</a:t>
            </a:r>
            <a:r>
              <a:rPr lang="en-US" b="1" dirty="0"/>
              <a:t> is organized. (Next Slide)</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3</a:t>
            </a:fld>
            <a:endParaRPr lang="en-US"/>
          </a:p>
        </p:txBody>
      </p:sp>
    </p:spTree>
    <p:extLst>
      <p:ext uri="{BB962C8B-B14F-4D97-AF65-F5344CB8AC3E}">
        <p14:creationId xmlns:p14="http://schemas.microsoft.com/office/powerpoint/2010/main" val="135220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cs typeface="Arial" panose="020B0604020202020204" pitchFamily="34" charset="0"/>
              </a:rPr>
              <a:t>Closing sentence: </a:t>
            </a:r>
            <a:r>
              <a:rPr lang="en-US" sz="1200" dirty="0">
                <a:effectLst/>
                <a:latin typeface="Arial" panose="020B0604020202020204" pitchFamily="34" charset="0"/>
                <a:cs typeface="Arial" panose="020B0604020202020204" pitchFamily="34" charset="0"/>
              </a:rPr>
              <a:t>Reporting is done quarterly. District organizes </a:t>
            </a:r>
            <a:r>
              <a:rPr lang="en-US" sz="1200" dirty="0">
                <a:solidFill>
                  <a:srgbClr val="134BA7"/>
                </a:solidFill>
                <a:effectLst/>
                <a:latin typeface="Arial" panose="020B0604020202020204" pitchFamily="34" charset="0"/>
                <a:cs typeface="Arial" panose="020B0604020202020204" pitchFamily="34" charset="0"/>
              </a:rPr>
              <a:t>a public accountability day </a:t>
            </a:r>
            <a:r>
              <a:rPr lang="en-US" sz="1200" dirty="0">
                <a:effectLst/>
                <a:latin typeface="Arial" panose="020B0604020202020204" pitchFamily="34" charset="0"/>
                <a:cs typeface="Arial" panose="020B0604020202020204" pitchFamily="34" charset="0"/>
              </a:rPr>
              <a:t>after each quarter to disseminate results and to receive feedback. </a:t>
            </a:r>
            <a:r>
              <a:rPr lang="en-US" sz="1200" b="1" dirty="0">
                <a:effectLst/>
                <a:latin typeface="Arial" panose="020B0604020202020204" pitchFamily="34" charset="0"/>
                <a:cs typeface="Arial" panose="020B0604020202020204" pitchFamily="34" charset="0"/>
              </a:rPr>
              <a:t>The question though, is why did Rwanda organize </a:t>
            </a:r>
            <a:r>
              <a:rPr lang="en-US" sz="1200" b="1" dirty="0" err="1">
                <a:effectLst/>
                <a:latin typeface="Arial" panose="020B0604020202020204" pitchFamily="34" charset="0"/>
                <a:cs typeface="Arial" panose="020B0604020202020204" pitchFamily="34" charset="0"/>
              </a:rPr>
              <a:t>Imihigo</a:t>
            </a:r>
            <a:r>
              <a:rPr lang="en-US" sz="1200" b="1" dirty="0">
                <a:effectLst/>
                <a:latin typeface="Arial" panose="020B0604020202020204" pitchFamily="34" charset="0"/>
                <a:cs typeface="Arial" panose="020B0604020202020204" pitchFamily="34" charset="0"/>
              </a:rPr>
              <a:t> in the first place?</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4</a:t>
            </a:fld>
            <a:endParaRPr lang="en-US"/>
          </a:p>
        </p:txBody>
      </p:sp>
    </p:spTree>
    <p:extLst>
      <p:ext uri="{BB962C8B-B14F-4D97-AF65-F5344CB8AC3E}">
        <p14:creationId xmlns:p14="http://schemas.microsoft.com/office/powerpoint/2010/main" val="178078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Five years into the plan of Vision 2020,  progress had been painfully slow. More than half of the population still lived in poverty, only </a:t>
            </a:r>
            <a:r>
              <a:rPr lang="en-US" sz="1200" dirty="0">
                <a:solidFill>
                  <a:srgbClr val="134BA7"/>
                </a:solidFill>
                <a:effectLst/>
                <a:latin typeface="Arial" panose="020B0604020202020204" pitchFamily="34" charset="0"/>
                <a:ea typeface="Calibri" panose="020F0502020204030204" pitchFamily="34" charset="0"/>
                <a:cs typeface="Arial" panose="020B0604020202020204" pitchFamily="34" charset="0"/>
              </a:rPr>
              <a:t>decreased by 2.2%, from 58.9% in 2000 to 56.7% in 2005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134BA7"/>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34BA7"/>
                </a:solidFill>
                <a:effectLst/>
                <a:latin typeface="Arial" panose="020B0604020202020204" pitchFamily="34" charset="0"/>
                <a:ea typeface="Calibri" panose="020F0502020204030204" pitchFamily="34" charset="0"/>
                <a:cs typeface="Arial" panose="020B0604020202020204" pitchFamily="34" charset="0"/>
              </a:rPr>
              <a:t>Closing sentence: To promote Leaders’ social accountability to citizens. Allow me to more specifically describe the aims of </a:t>
            </a:r>
            <a:r>
              <a:rPr lang="en-US" sz="1200" b="1"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Imihigo</a:t>
            </a:r>
            <a:r>
              <a:rPr lang="en-US" sz="1200" b="1" dirty="0">
                <a:solidFill>
                  <a:srgbClr val="134BA7"/>
                </a:solidFill>
                <a:effectLst/>
                <a:latin typeface="Arial" panose="020B0604020202020204" pitchFamily="34" charset="0"/>
                <a:ea typeface="Calibri" panose="020F0502020204030204" pitchFamily="34" charset="0"/>
                <a:cs typeface="Arial" panose="020B0604020202020204" pitchFamily="34" charset="0"/>
              </a:rPr>
              <a:t> </a:t>
            </a:r>
            <a:endParaRPr lang="en-US" sz="1200" b="1" dirty="0">
              <a:solidFill>
                <a:srgbClr val="134BA7"/>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5</a:t>
            </a:fld>
            <a:endParaRPr lang="en-US"/>
          </a:p>
        </p:txBody>
      </p:sp>
    </p:spTree>
    <p:extLst>
      <p:ext uri="{BB962C8B-B14F-4D97-AF65-F5344CB8AC3E}">
        <p14:creationId xmlns:p14="http://schemas.microsoft.com/office/powerpoint/2010/main" val="319886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sentence: </a:t>
            </a:r>
            <a:r>
              <a:rPr lang="en-US" dirty="0"/>
              <a:t>In view of all these objectives, what, you may ask, what have been the </a:t>
            </a:r>
            <a:r>
              <a:rPr lang="en-US" b="1" dirty="0"/>
              <a:t>outcomes</a:t>
            </a:r>
            <a:r>
              <a:rPr lang="en-US" dirty="0"/>
              <a:t> of the </a:t>
            </a:r>
            <a:r>
              <a:rPr lang="en-US" dirty="0" err="1"/>
              <a:t>Imihigo</a:t>
            </a:r>
            <a:r>
              <a:rPr lang="en-US" dirty="0"/>
              <a:t> in other sectors?</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6</a:t>
            </a:fld>
            <a:endParaRPr lang="en-US"/>
          </a:p>
        </p:txBody>
      </p:sp>
    </p:spTree>
    <p:extLst>
      <p:ext uri="{BB962C8B-B14F-4D97-AF65-F5344CB8AC3E}">
        <p14:creationId xmlns:p14="http://schemas.microsoft.com/office/powerpoint/2010/main" val="233364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ealth insurance schemes increased from 43.3% to 87.3% between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2005 and 2020 </a:t>
            </a:r>
            <a:r>
              <a:rPr lang="en-US" sz="1800" dirty="0">
                <a:effectLst/>
                <a:latin typeface="Calibri" panose="020F0502020204030204" pitchFamily="34" charset="0"/>
                <a:ea typeface="Calibri" panose="020F0502020204030204" pitchFamily="34" charset="0"/>
                <a:cs typeface="Times New Roman" panose="02020603050405020304" pitchFamily="18" charset="0"/>
              </a:rPr>
              <a:t>(NISR: EICV5, 2016/17; RHHS 2019/2020) and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life expectancy increased from 55.3 years to 69 years (World Bank WDI) over the same period (*)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WDI data are for 2005 to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cs typeface="Arial" panose="020B0604020202020204" pitchFamily="34" charset="0"/>
              </a:rPr>
              <a:t>Closing sentence: </a:t>
            </a:r>
            <a:r>
              <a:rPr lang="en-US" sz="1200" dirty="0">
                <a:effectLst/>
                <a:latin typeface="Arial" panose="020B0604020202020204" pitchFamily="34" charset="0"/>
                <a:ea typeface="Calibri" panose="020F0502020204030204" pitchFamily="34" charset="0"/>
                <a:cs typeface="Arial" panose="020B0604020202020204" pitchFamily="34" charset="0"/>
              </a:rPr>
              <a:t>In addition, the poverty rate decreased from 56.7% in 2005 to 39.1% in 2013. In spite of these excellent results, there were challenges:</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7</a:t>
            </a:fld>
            <a:endParaRPr lang="en-US"/>
          </a:p>
        </p:txBody>
      </p:sp>
    </p:spTree>
    <p:extLst>
      <p:ext uri="{BB962C8B-B14F-4D97-AF65-F5344CB8AC3E}">
        <p14:creationId xmlns:p14="http://schemas.microsoft.com/office/powerpoint/2010/main" val="344763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majority (</a:t>
            </a:r>
            <a:r>
              <a:rPr lang="en-US" b="1" dirty="0"/>
              <a:t>84.4%) </a:t>
            </a:r>
            <a:r>
              <a:rPr lang="en-US" dirty="0"/>
              <a:t>of local leaders have medium or lower levels of knowledge regarding participatory methods in planning (study done in 5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sentence: </a:t>
            </a:r>
            <a:r>
              <a:rPr lang="en-US" b="0" dirty="0"/>
              <a:t>In view of these challenges the CMU with the support of the GPSA and in partnership with the Agriculture GP designed a project to strengthen how the </a:t>
            </a:r>
            <a:r>
              <a:rPr lang="en-US" b="0" dirty="0" err="1"/>
              <a:t>Imihigo</a:t>
            </a:r>
            <a:r>
              <a:rPr lang="en-US" b="0" dirty="0"/>
              <a:t> was working in the agriculture sector in Rwanda. I have the please to introduce the project to you.</a:t>
            </a:r>
            <a:endParaRPr lang="en-US" b="1" dirty="0"/>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8</a:t>
            </a:fld>
            <a:endParaRPr lang="en-US"/>
          </a:p>
        </p:txBody>
      </p:sp>
    </p:spTree>
    <p:extLst>
      <p:ext uri="{BB962C8B-B14F-4D97-AF65-F5344CB8AC3E}">
        <p14:creationId xmlns:p14="http://schemas.microsoft.com/office/powerpoint/2010/main" val="403880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sentence: </a:t>
            </a:r>
            <a:r>
              <a:rPr lang="en-US" dirty="0"/>
              <a:t>Allow me to invite the project manager from the TI, Consolatrice to present the rationale and activities of the project.</a:t>
            </a:r>
          </a:p>
          <a:p>
            <a:endParaRPr lang="en-US" dirty="0"/>
          </a:p>
        </p:txBody>
      </p:sp>
      <p:sp>
        <p:nvSpPr>
          <p:cNvPr id="4" name="Slide Number Placeholder 3"/>
          <p:cNvSpPr>
            <a:spLocks noGrp="1"/>
          </p:cNvSpPr>
          <p:nvPr>
            <p:ph type="sldNum" sz="quarter" idx="5"/>
          </p:nvPr>
        </p:nvSpPr>
        <p:spPr/>
        <p:txBody>
          <a:bodyPr/>
          <a:lstStyle/>
          <a:p>
            <a:fld id="{5A04F1AC-295F-4CDC-8D8E-25C3F298F6C6}" type="slidenum">
              <a:rPr lang="en-US" smtClean="0"/>
              <a:t>9</a:t>
            </a:fld>
            <a:endParaRPr lang="en-US"/>
          </a:p>
        </p:txBody>
      </p:sp>
    </p:spTree>
    <p:extLst>
      <p:ext uri="{BB962C8B-B14F-4D97-AF65-F5344CB8AC3E}">
        <p14:creationId xmlns:p14="http://schemas.microsoft.com/office/powerpoint/2010/main" val="376793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F9D0-CB51-EF45-B3FB-7ADDF48C46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E"/>
          </a:p>
        </p:txBody>
      </p:sp>
      <p:sp>
        <p:nvSpPr>
          <p:cNvPr id="3" name="Subtitle 2">
            <a:extLst>
              <a:ext uri="{FF2B5EF4-FFF2-40B4-BE49-F238E27FC236}">
                <a16:creationId xmlns:a16="http://schemas.microsoft.com/office/drawing/2014/main" id="{0875E28F-9FF9-9049-8DAF-908BB6E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E"/>
          </a:p>
        </p:txBody>
      </p:sp>
      <p:sp>
        <p:nvSpPr>
          <p:cNvPr id="4" name="Date Placeholder 3">
            <a:extLst>
              <a:ext uri="{FF2B5EF4-FFF2-40B4-BE49-F238E27FC236}">
                <a16:creationId xmlns:a16="http://schemas.microsoft.com/office/drawing/2014/main" id="{70FA11B1-C05F-1043-AEEF-1D62E6604D55}"/>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12C4566B-917A-D846-9BA0-9DE38B24EE20}"/>
              </a:ext>
            </a:extLst>
          </p:cNvPr>
          <p:cNvSpPr>
            <a:spLocks noGrp="1"/>
          </p:cNvSpPr>
          <p:nvPr>
            <p:ph type="ftr" sz="quarter" idx="11"/>
          </p:nvPr>
        </p:nvSpPr>
        <p:spPr/>
        <p:txBody>
          <a:bodyPr/>
          <a:lstStyle/>
          <a:p>
            <a:endParaRPr lang="en-PE"/>
          </a:p>
        </p:txBody>
      </p:sp>
      <p:sp>
        <p:nvSpPr>
          <p:cNvPr id="6" name="Slide Number Placeholder 5">
            <a:extLst>
              <a:ext uri="{FF2B5EF4-FFF2-40B4-BE49-F238E27FC236}">
                <a16:creationId xmlns:a16="http://schemas.microsoft.com/office/drawing/2014/main" id="{5CE39F45-8602-F244-89C8-56AC824289CB}"/>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97486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54EA-173B-9A43-9C65-A44111163E9F}"/>
              </a:ext>
            </a:extLst>
          </p:cNvPr>
          <p:cNvSpPr>
            <a:spLocks noGrp="1"/>
          </p:cNvSpPr>
          <p:nvPr>
            <p:ph type="title"/>
          </p:nvPr>
        </p:nvSpPr>
        <p:spPr/>
        <p:txBody>
          <a:bodyPr/>
          <a:lstStyle/>
          <a:p>
            <a:r>
              <a:rPr lang="en-US"/>
              <a:t>Click to edit Master title style</a:t>
            </a:r>
            <a:endParaRPr lang="en-PE"/>
          </a:p>
        </p:txBody>
      </p:sp>
      <p:sp>
        <p:nvSpPr>
          <p:cNvPr id="3" name="Vertical Text Placeholder 2">
            <a:extLst>
              <a:ext uri="{FF2B5EF4-FFF2-40B4-BE49-F238E27FC236}">
                <a16:creationId xmlns:a16="http://schemas.microsoft.com/office/drawing/2014/main" id="{FB175AC6-2395-244E-8E17-64E07E600F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Date Placeholder 3">
            <a:extLst>
              <a:ext uri="{FF2B5EF4-FFF2-40B4-BE49-F238E27FC236}">
                <a16:creationId xmlns:a16="http://schemas.microsoft.com/office/drawing/2014/main" id="{77211383-5F1F-204B-8213-42FFB12EC646}"/>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58DE42D7-275F-744C-A614-0EDF40BBF1D4}"/>
              </a:ext>
            </a:extLst>
          </p:cNvPr>
          <p:cNvSpPr>
            <a:spLocks noGrp="1"/>
          </p:cNvSpPr>
          <p:nvPr>
            <p:ph type="ftr" sz="quarter" idx="11"/>
          </p:nvPr>
        </p:nvSpPr>
        <p:spPr/>
        <p:txBody>
          <a:bodyPr/>
          <a:lstStyle/>
          <a:p>
            <a:endParaRPr lang="en-PE"/>
          </a:p>
        </p:txBody>
      </p:sp>
      <p:sp>
        <p:nvSpPr>
          <p:cNvPr id="6" name="Slide Number Placeholder 5">
            <a:extLst>
              <a:ext uri="{FF2B5EF4-FFF2-40B4-BE49-F238E27FC236}">
                <a16:creationId xmlns:a16="http://schemas.microsoft.com/office/drawing/2014/main" id="{2DE53FE6-CCFA-C24F-86BA-D1C38DFCE9E6}"/>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58365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19398-46EB-7747-961D-AC840C0AF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E"/>
          </a:p>
        </p:txBody>
      </p:sp>
      <p:sp>
        <p:nvSpPr>
          <p:cNvPr id="3" name="Vertical Text Placeholder 2">
            <a:extLst>
              <a:ext uri="{FF2B5EF4-FFF2-40B4-BE49-F238E27FC236}">
                <a16:creationId xmlns:a16="http://schemas.microsoft.com/office/drawing/2014/main" id="{434837DE-1FF8-0D49-9052-70DBD5556D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Date Placeholder 3">
            <a:extLst>
              <a:ext uri="{FF2B5EF4-FFF2-40B4-BE49-F238E27FC236}">
                <a16:creationId xmlns:a16="http://schemas.microsoft.com/office/drawing/2014/main" id="{D08C179C-0185-D846-AFFD-12BCEBFB6AA1}"/>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1499C944-B363-E04C-BDF7-2C78F119738E}"/>
              </a:ext>
            </a:extLst>
          </p:cNvPr>
          <p:cNvSpPr>
            <a:spLocks noGrp="1"/>
          </p:cNvSpPr>
          <p:nvPr>
            <p:ph type="ftr" sz="quarter" idx="11"/>
          </p:nvPr>
        </p:nvSpPr>
        <p:spPr/>
        <p:txBody>
          <a:bodyPr/>
          <a:lstStyle/>
          <a:p>
            <a:endParaRPr lang="en-PE"/>
          </a:p>
        </p:txBody>
      </p:sp>
      <p:sp>
        <p:nvSpPr>
          <p:cNvPr id="6" name="Slide Number Placeholder 5">
            <a:extLst>
              <a:ext uri="{FF2B5EF4-FFF2-40B4-BE49-F238E27FC236}">
                <a16:creationId xmlns:a16="http://schemas.microsoft.com/office/drawing/2014/main" id="{A0634E6C-CA8D-6543-BAC1-8090467EF3D9}"/>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117162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58C96-3AB1-D54E-B36A-7A31EEE7F12F}"/>
              </a:ext>
            </a:extLst>
          </p:cNvPr>
          <p:cNvSpPr>
            <a:spLocks noGrp="1"/>
          </p:cNvSpPr>
          <p:nvPr>
            <p:ph type="title"/>
          </p:nvPr>
        </p:nvSpPr>
        <p:spPr/>
        <p:txBody>
          <a:bodyPr/>
          <a:lstStyle/>
          <a:p>
            <a:r>
              <a:rPr lang="en-US"/>
              <a:t>Click to edit Master title style</a:t>
            </a:r>
            <a:endParaRPr lang="en-PE"/>
          </a:p>
        </p:txBody>
      </p:sp>
      <p:sp>
        <p:nvSpPr>
          <p:cNvPr id="3" name="Content Placeholder 2">
            <a:extLst>
              <a:ext uri="{FF2B5EF4-FFF2-40B4-BE49-F238E27FC236}">
                <a16:creationId xmlns:a16="http://schemas.microsoft.com/office/drawing/2014/main" id="{87C33F2D-2829-E64F-9B02-E53E41225A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Date Placeholder 3">
            <a:extLst>
              <a:ext uri="{FF2B5EF4-FFF2-40B4-BE49-F238E27FC236}">
                <a16:creationId xmlns:a16="http://schemas.microsoft.com/office/drawing/2014/main" id="{9EB77AF2-5DA8-DB4E-8B8C-4C370969F691}"/>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47663ADB-B046-C148-9E2E-68B33291FDC1}"/>
              </a:ext>
            </a:extLst>
          </p:cNvPr>
          <p:cNvSpPr>
            <a:spLocks noGrp="1"/>
          </p:cNvSpPr>
          <p:nvPr>
            <p:ph type="ftr" sz="quarter" idx="11"/>
          </p:nvPr>
        </p:nvSpPr>
        <p:spPr/>
        <p:txBody>
          <a:bodyPr/>
          <a:lstStyle/>
          <a:p>
            <a:endParaRPr lang="en-PE"/>
          </a:p>
        </p:txBody>
      </p:sp>
      <p:sp>
        <p:nvSpPr>
          <p:cNvPr id="6" name="Slide Number Placeholder 5">
            <a:extLst>
              <a:ext uri="{FF2B5EF4-FFF2-40B4-BE49-F238E27FC236}">
                <a16:creationId xmlns:a16="http://schemas.microsoft.com/office/drawing/2014/main" id="{1E6C4B50-0CD9-3145-877B-A73A97411677}"/>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207126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4CD8-4652-984C-9134-EFFF6F6FA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E"/>
          </a:p>
        </p:txBody>
      </p:sp>
      <p:sp>
        <p:nvSpPr>
          <p:cNvPr id="3" name="Text Placeholder 2">
            <a:extLst>
              <a:ext uri="{FF2B5EF4-FFF2-40B4-BE49-F238E27FC236}">
                <a16:creationId xmlns:a16="http://schemas.microsoft.com/office/drawing/2014/main" id="{885A30CE-CE63-114D-ADC6-9C02B6376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770334-46FC-8941-A4A2-4F3ACBE4E141}"/>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2265F64D-6CE4-2247-AB18-CF7FE13A6767}"/>
              </a:ext>
            </a:extLst>
          </p:cNvPr>
          <p:cNvSpPr>
            <a:spLocks noGrp="1"/>
          </p:cNvSpPr>
          <p:nvPr>
            <p:ph type="ftr" sz="quarter" idx="11"/>
          </p:nvPr>
        </p:nvSpPr>
        <p:spPr/>
        <p:txBody>
          <a:bodyPr/>
          <a:lstStyle/>
          <a:p>
            <a:endParaRPr lang="en-PE"/>
          </a:p>
        </p:txBody>
      </p:sp>
      <p:sp>
        <p:nvSpPr>
          <p:cNvPr id="6" name="Slide Number Placeholder 5">
            <a:extLst>
              <a:ext uri="{FF2B5EF4-FFF2-40B4-BE49-F238E27FC236}">
                <a16:creationId xmlns:a16="http://schemas.microsoft.com/office/drawing/2014/main" id="{3DAC7CA5-E216-5045-842C-CC8843CEB8F4}"/>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390752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C2D3-4E5B-2B4E-8B3F-1703B6D0DB1C}"/>
              </a:ext>
            </a:extLst>
          </p:cNvPr>
          <p:cNvSpPr>
            <a:spLocks noGrp="1"/>
          </p:cNvSpPr>
          <p:nvPr>
            <p:ph type="title"/>
          </p:nvPr>
        </p:nvSpPr>
        <p:spPr/>
        <p:txBody>
          <a:bodyPr/>
          <a:lstStyle/>
          <a:p>
            <a:r>
              <a:rPr lang="en-US"/>
              <a:t>Click to edit Master title style</a:t>
            </a:r>
            <a:endParaRPr lang="en-PE"/>
          </a:p>
        </p:txBody>
      </p:sp>
      <p:sp>
        <p:nvSpPr>
          <p:cNvPr id="3" name="Content Placeholder 2">
            <a:extLst>
              <a:ext uri="{FF2B5EF4-FFF2-40B4-BE49-F238E27FC236}">
                <a16:creationId xmlns:a16="http://schemas.microsoft.com/office/drawing/2014/main" id="{02745F27-2D2E-3F4C-BA79-E837E975C6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Content Placeholder 3">
            <a:extLst>
              <a:ext uri="{FF2B5EF4-FFF2-40B4-BE49-F238E27FC236}">
                <a16:creationId xmlns:a16="http://schemas.microsoft.com/office/drawing/2014/main" id="{8BE7DDA8-E46D-2F4A-B2E7-E0D009EE4D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5" name="Date Placeholder 4">
            <a:extLst>
              <a:ext uri="{FF2B5EF4-FFF2-40B4-BE49-F238E27FC236}">
                <a16:creationId xmlns:a16="http://schemas.microsoft.com/office/drawing/2014/main" id="{3CF6FBA7-174C-794A-B45B-ACDA5E0E58AB}"/>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6" name="Footer Placeholder 5">
            <a:extLst>
              <a:ext uri="{FF2B5EF4-FFF2-40B4-BE49-F238E27FC236}">
                <a16:creationId xmlns:a16="http://schemas.microsoft.com/office/drawing/2014/main" id="{FE639164-8853-B041-A75D-53CFE75C7367}"/>
              </a:ext>
            </a:extLst>
          </p:cNvPr>
          <p:cNvSpPr>
            <a:spLocks noGrp="1"/>
          </p:cNvSpPr>
          <p:nvPr>
            <p:ph type="ftr" sz="quarter" idx="11"/>
          </p:nvPr>
        </p:nvSpPr>
        <p:spPr/>
        <p:txBody>
          <a:bodyPr/>
          <a:lstStyle/>
          <a:p>
            <a:endParaRPr lang="en-PE"/>
          </a:p>
        </p:txBody>
      </p:sp>
      <p:sp>
        <p:nvSpPr>
          <p:cNvPr id="7" name="Slide Number Placeholder 6">
            <a:extLst>
              <a:ext uri="{FF2B5EF4-FFF2-40B4-BE49-F238E27FC236}">
                <a16:creationId xmlns:a16="http://schemas.microsoft.com/office/drawing/2014/main" id="{AF106708-2588-D94E-B1D6-74DC4FA547F3}"/>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251229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3E25-1859-BD41-8837-02162B6A9749}"/>
              </a:ext>
            </a:extLst>
          </p:cNvPr>
          <p:cNvSpPr>
            <a:spLocks noGrp="1"/>
          </p:cNvSpPr>
          <p:nvPr>
            <p:ph type="title"/>
          </p:nvPr>
        </p:nvSpPr>
        <p:spPr>
          <a:xfrm>
            <a:off x="839788" y="365125"/>
            <a:ext cx="10515600" cy="1325563"/>
          </a:xfrm>
        </p:spPr>
        <p:txBody>
          <a:bodyPr/>
          <a:lstStyle/>
          <a:p>
            <a:r>
              <a:rPr lang="en-US"/>
              <a:t>Click to edit Master title style</a:t>
            </a:r>
            <a:endParaRPr lang="en-PE"/>
          </a:p>
        </p:txBody>
      </p:sp>
      <p:sp>
        <p:nvSpPr>
          <p:cNvPr id="3" name="Text Placeholder 2">
            <a:extLst>
              <a:ext uri="{FF2B5EF4-FFF2-40B4-BE49-F238E27FC236}">
                <a16:creationId xmlns:a16="http://schemas.microsoft.com/office/drawing/2014/main" id="{51447EDE-F7F1-534E-B0C7-DAC8E5857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8F090-D065-F849-95A7-4732F76127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5" name="Text Placeholder 4">
            <a:extLst>
              <a:ext uri="{FF2B5EF4-FFF2-40B4-BE49-F238E27FC236}">
                <a16:creationId xmlns:a16="http://schemas.microsoft.com/office/drawing/2014/main" id="{BC069F7A-E549-0E45-8851-1EE414AFE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A21B33-B657-A84B-94BE-9EF43EE3F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7" name="Date Placeholder 6">
            <a:extLst>
              <a:ext uri="{FF2B5EF4-FFF2-40B4-BE49-F238E27FC236}">
                <a16:creationId xmlns:a16="http://schemas.microsoft.com/office/drawing/2014/main" id="{8D9ECB1F-A00F-A94B-8BFE-B598B6DB595C}"/>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8" name="Footer Placeholder 7">
            <a:extLst>
              <a:ext uri="{FF2B5EF4-FFF2-40B4-BE49-F238E27FC236}">
                <a16:creationId xmlns:a16="http://schemas.microsoft.com/office/drawing/2014/main" id="{5C0FA84B-C462-8140-BAB3-366ED5D5222E}"/>
              </a:ext>
            </a:extLst>
          </p:cNvPr>
          <p:cNvSpPr>
            <a:spLocks noGrp="1"/>
          </p:cNvSpPr>
          <p:nvPr>
            <p:ph type="ftr" sz="quarter" idx="11"/>
          </p:nvPr>
        </p:nvSpPr>
        <p:spPr/>
        <p:txBody>
          <a:bodyPr/>
          <a:lstStyle/>
          <a:p>
            <a:endParaRPr lang="en-PE"/>
          </a:p>
        </p:txBody>
      </p:sp>
      <p:sp>
        <p:nvSpPr>
          <p:cNvPr id="9" name="Slide Number Placeholder 8">
            <a:extLst>
              <a:ext uri="{FF2B5EF4-FFF2-40B4-BE49-F238E27FC236}">
                <a16:creationId xmlns:a16="http://schemas.microsoft.com/office/drawing/2014/main" id="{C188FA56-9792-2648-8BF0-783C2ADC5604}"/>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410914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7940-14C3-7243-BAAD-A345EB601E3E}"/>
              </a:ext>
            </a:extLst>
          </p:cNvPr>
          <p:cNvSpPr>
            <a:spLocks noGrp="1"/>
          </p:cNvSpPr>
          <p:nvPr>
            <p:ph type="title"/>
          </p:nvPr>
        </p:nvSpPr>
        <p:spPr/>
        <p:txBody>
          <a:bodyPr/>
          <a:lstStyle/>
          <a:p>
            <a:r>
              <a:rPr lang="en-US"/>
              <a:t>Click to edit Master title style</a:t>
            </a:r>
            <a:endParaRPr lang="en-PE"/>
          </a:p>
        </p:txBody>
      </p:sp>
      <p:sp>
        <p:nvSpPr>
          <p:cNvPr id="3" name="Date Placeholder 2">
            <a:extLst>
              <a:ext uri="{FF2B5EF4-FFF2-40B4-BE49-F238E27FC236}">
                <a16:creationId xmlns:a16="http://schemas.microsoft.com/office/drawing/2014/main" id="{F82FDC70-A8F6-6449-9640-1D0EBF292B2D}"/>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4" name="Footer Placeholder 3">
            <a:extLst>
              <a:ext uri="{FF2B5EF4-FFF2-40B4-BE49-F238E27FC236}">
                <a16:creationId xmlns:a16="http://schemas.microsoft.com/office/drawing/2014/main" id="{3A0A97B0-3D63-0E46-8C98-41771E79CE68}"/>
              </a:ext>
            </a:extLst>
          </p:cNvPr>
          <p:cNvSpPr>
            <a:spLocks noGrp="1"/>
          </p:cNvSpPr>
          <p:nvPr>
            <p:ph type="ftr" sz="quarter" idx="11"/>
          </p:nvPr>
        </p:nvSpPr>
        <p:spPr/>
        <p:txBody>
          <a:bodyPr/>
          <a:lstStyle/>
          <a:p>
            <a:endParaRPr lang="en-PE"/>
          </a:p>
        </p:txBody>
      </p:sp>
      <p:sp>
        <p:nvSpPr>
          <p:cNvPr id="5" name="Slide Number Placeholder 4">
            <a:extLst>
              <a:ext uri="{FF2B5EF4-FFF2-40B4-BE49-F238E27FC236}">
                <a16:creationId xmlns:a16="http://schemas.microsoft.com/office/drawing/2014/main" id="{A26E5D32-A819-9C4D-B80F-EF76B203F49D}"/>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102855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CA63A-282E-9244-ADA1-911AF1A058C3}"/>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3" name="Footer Placeholder 2">
            <a:extLst>
              <a:ext uri="{FF2B5EF4-FFF2-40B4-BE49-F238E27FC236}">
                <a16:creationId xmlns:a16="http://schemas.microsoft.com/office/drawing/2014/main" id="{5275FDF2-6626-C94E-AB96-D6D324FAF0D1}"/>
              </a:ext>
            </a:extLst>
          </p:cNvPr>
          <p:cNvSpPr>
            <a:spLocks noGrp="1"/>
          </p:cNvSpPr>
          <p:nvPr>
            <p:ph type="ftr" sz="quarter" idx="11"/>
          </p:nvPr>
        </p:nvSpPr>
        <p:spPr/>
        <p:txBody>
          <a:bodyPr/>
          <a:lstStyle/>
          <a:p>
            <a:endParaRPr lang="en-PE"/>
          </a:p>
        </p:txBody>
      </p:sp>
      <p:sp>
        <p:nvSpPr>
          <p:cNvPr id="4" name="Slide Number Placeholder 3">
            <a:extLst>
              <a:ext uri="{FF2B5EF4-FFF2-40B4-BE49-F238E27FC236}">
                <a16:creationId xmlns:a16="http://schemas.microsoft.com/office/drawing/2014/main" id="{5960738E-64B2-8646-B102-F7DDE7CAB736}"/>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126880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D0A3-7559-6A40-AC2C-411761512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E"/>
          </a:p>
        </p:txBody>
      </p:sp>
      <p:sp>
        <p:nvSpPr>
          <p:cNvPr id="3" name="Content Placeholder 2">
            <a:extLst>
              <a:ext uri="{FF2B5EF4-FFF2-40B4-BE49-F238E27FC236}">
                <a16:creationId xmlns:a16="http://schemas.microsoft.com/office/drawing/2014/main" id="{82101915-2261-544D-9DA1-88174714E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Text Placeholder 3">
            <a:extLst>
              <a:ext uri="{FF2B5EF4-FFF2-40B4-BE49-F238E27FC236}">
                <a16:creationId xmlns:a16="http://schemas.microsoft.com/office/drawing/2014/main" id="{9490DD45-4257-9F49-9255-B6D010515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09CA3-9619-2E4D-8708-E4B39BCD98E0}"/>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6" name="Footer Placeholder 5">
            <a:extLst>
              <a:ext uri="{FF2B5EF4-FFF2-40B4-BE49-F238E27FC236}">
                <a16:creationId xmlns:a16="http://schemas.microsoft.com/office/drawing/2014/main" id="{54C36869-DBE8-7E41-B012-CB7785E216AD}"/>
              </a:ext>
            </a:extLst>
          </p:cNvPr>
          <p:cNvSpPr>
            <a:spLocks noGrp="1"/>
          </p:cNvSpPr>
          <p:nvPr>
            <p:ph type="ftr" sz="quarter" idx="11"/>
          </p:nvPr>
        </p:nvSpPr>
        <p:spPr/>
        <p:txBody>
          <a:bodyPr/>
          <a:lstStyle/>
          <a:p>
            <a:endParaRPr lang="en-PE"/>
          </a:p>
        </p:txBody>
      </p:sp>
      <p:sp>
        <p:nvSpPr>
          <p:cNvPr id="7" name="Slide Number Placeholder 6">
            <a:extLst>
              <a:ext uri="{FF2B5EF4-FFF2-40B4-BE49-F238E27FC236}">
                <a16:creationId xmlns:a16="http://schemas.microsoft.com/office/drawing/2014/main" id="{3DC37DEC-A71B-C242-9690-3ABD3E906038}"/>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173076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3E3C-3DD8-D14F-AE41-8ACF088B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E"/>
          </a:p>
        </p:txBody>
      </p:sp>
      <p:sp>
        <p:nvSpPr>
          <p:cNvPr id="3" name="Picture Placeholder 2">
            <a:extLst>
              <a:ext uri="{FF2B5EF4-FFF2-40B4-BE49-F238E27FC236}">
                <a16:creationId xmlns:a16="http://schemas.microsoft.com/office/drawing/2014/main" id="{61E11DAF-548C-B642-97D4-6CF1336DD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E"/>
          </a:p>
        </p:txBody>
      </p:sp>
      <p:sp>
        <p:nvSpPr>
          <p:cNvPr id="4" name="Text Placeholder 3">
            <a:extLst>
              <a:ext uri="{FF2B5EF4-FFF2-40B4-BE49-F238E27FC236}">
                <a16:creationId xmlns:a16="http://schemas.microsoft.com/office/drawing/2014/main" id="{306830F0-8C92-504E-9156-5F89DE6A4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ADCF8-3ACC-3646-B52C-809692FC28F7}"/>
              </a:ext>
            </a:extLst>
          </p:cNvPr>
          <p:cNvSpPr>
            <a:spLocks noGrp="1"/>
          </p:cNvSpPr>
          <p:nvPr>
            <p:ph type="dt" sz="half" idx="10"/>
          </p:nvPr>
        </p:nvSpPr>
        <p:spPr/>
        <p:txBody>
          <a:bodyPr/>
          <a:lstStyle/>
          <a:p>
            <a:fld id="{71387614-7CBD-3144-AB35-998DCFEA2B21}" type="datetimeFigureOut">
              <a:rPr lang="en-PE" smtClean="0"/>
              <a:t>11/30/2021</a:t>
            </a:fld>
            <a:endParaRPr lang="en-PE"/>
          </a:p>
        </p:txBody>
      </p:sp>
      <p:sp>
        <p:nvSpPr>
          <p:cNvPr id="6" name="Footer Placeholder 5">
            <a:extLst>
              <a:ext uri="{FF2B5EF4-FFF2-40B4-BE49-F238E27FC236}">
                <a16:creationId xmlns:a16="http://schemas.microsoft.com/office/drawing/2014/main" id="{C2699C46-2D4D-B24E-9B0A-66BFB32EB9AD}"/>
              </a:ext>
            </a:extLst>
          </p:cNvPr>
          <p:cNvSpPr>
            <a:spLocks noGrp="1"/>
          </p:cNvSpPr>
          <p:nvPr>
            <p:ph type="ftr" sz="quarter" idx="11"/>
          </p:nvPr>
        </p:nvSpPr>
        <p:spPr/>
        <p:txBody>
          <a:bodyPr/>
          <a:lstStyle/>
          <a:p>
            <a:endParaRPr lang="en-PE"/>
          </a:p>
        </p:txBody>
      </p:sp>
      <p:sp>
        <p:nvSpPr>
          <p:cNvPr id="7" name="Slide Number Placeholder 6">
            <a:extLst>
              <a:ext uri="{FF2B5EF4-FFF2-40B4-BE49-F238E27FC236}">
                <a16:creationId xmlns:a16="http://schemas.microsoft.com/office/drawing/2014/main" id="{23662B36-6CE3-724D-9EF1-AFD2A2474803}"/>
              </a:ext>
            </a:extLst>
          </p:cNvPr>
          <p:cNvSpPr>
            <a:spLocks noGrp="1"/>
          </p:cNvSpPr>
          <p:nvPr>
            <p:ph type="sldNum" sz="quarter" idx="12"/>
          </p:nvPr>
        </p:nvSpPr>
        <p:spPr/>
        <p:txBody>
          <a:bodyPr/>
          <a:lstStyle/>
          <a:p>
            <a:fld id="{2C5456B4-D765-B04C-975A-B1D7E237C350}" type="slidenum">
              <a:rPr lang="en-PE" smtClean="0"/>
              <a:t>‹#›</a:t>
            </a:fld>
            <a:endParaRPr lang="en-PE"/>
          </a:p>
        </p:txBody>
      </p:sp>
    </p:spTree>
    <p:extLst>
      <p:ext uri="{BB962C8B-B14F-4D97-AF65-F5344CB8AC3E}">
        <p14:creationId xmlns:p14="http://schemas.microsoft.com/office/powerpoint/2010/main" val="71162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1BFEFFF-ABD9-4447-A0DB-BEF28AECD24F}"/>
              </a:ext>
            </a:extLst>
          </p:cNvPr>
          <p:cNvGraphicFramePr>
            <a:graphicFrameLocks noChangeAspect="1"/>
          </p:cNvGraphicFramePr>
          <p:nvPr userDrawn="1">
            <p:custDataLst>
              <p:tags r:id="rId13"/>
            </p:custDataLst>
            <p:extLst>
              <p:ext uri="{D42A27DB-BD31-4B8C-83A1-F6EECF244321}">
                <p14:modId xmlns:p14="http://schemas.microsoft.com/office/powerpoint/2010/main" val="4143167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8" name="Object 7" hidden="1">
                        <a:extLst>
                          <a:ext uri="{FF2B5EF4-FFF2-40B4-BE49-F238E27FC236}">
                            <a16:creationId xmlns:a16="http://schemas.microsoft.com/office/drawing/2014/main" id="{01BFEFFF-ABD9-4447-A0DB-BEF28AECD24F}"/>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EBDD68C-E632-5944-B234-430039874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E"/>
          </a:p>
        </p:txBody>
      </p:sp>
      <p:sp>
        <p:nvSpPr>
          <p:cNvPr id="3" name="Text Placeholder 2">
            <a:extLst>
              <a:ext uri="{FF2B5EF4-FFF2-40B4-BE49-F238E27FC236}">
                <a16:creationId xmlns:a16="http://schemas.microsoft.com/office/drawing/2014/main" id="{9C1562AB-CD29-F94E-A171-452CB6A00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E"/>
          </a:p>
        </p:txBody>
      </p:sp>
      <p:sp>
        <p:nvSpPr>
          <p:cNvPr id="4" name="Date Placeholder 3">
            <a:extLst>
              <a:ext uri="{FF2B5EF4-FFF2-40B4-BE49-F238E27FC236}">
                <a16:creationId xmlns:a16="http://schemas.microsoft.com/office/drawing/2014/main" id="{B35CE264-E8D7-5240-8199-7421A5BFC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87614-7CBD-3144-AB35-998DCFEA2B21}" type="datetimeFigureOut">
              <a:rPr lang="en-PE" smtClean="0"/>
              <a:t>11/30/2021</a:t>
            </a:fld>
            <a:endParaRPr lang="en-PE"/>
          </a:p>
        </p:txBody>
      </p:sp>
      <p:sp>
        <p:nvSpPr>
          <p:cNvPr id="5" name="Footer Placeholder 4">
            <a:extLst>
              <a:ext uri="{FF2B5EF4-FFF2-40B4-BE49-F238E27FC236}">
                <a16:creationId xmlns:a16="http://schemas.microsoft.com/office/drawing/2014/main" id="{D7DFE033-B26B-8140-8181-454D4F7AB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E"/>
          </a:p>
        </p:txBody>
      </p:sp>
      <p:sp>
        <p:nvSpPr>
          <p:cNvPr id="6" name="Slide Number Placeholder 5">
            <a:extLst>
              <a:ext uri="{FF2B5EF4-FFF2-40B4-BE49-F238E27FC236}">
                <a16:creationId xmlns:a16="http://schemas.microsoft.com/office/drawing/2014/main" id="{55A79BBC-C9F2-2B40-BC20-2B1983859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56B4-D765-B04C-975A-B1D7E237C350}" type="slidenum">
              <a:rPr lang="en-PE" smtClean="0"/>
              <a:t>‹#›</a:t>
            </a:fld>
            <a:endParaRPr lang="en-PE"/>
          </a:p>
        </p:txBody>
      </p:sp>
    </p:spTree>
    <p:extLst>
      <p:ext uri="{BB962C8B-B14F-4D97-AF65-F5344CB8AC3E}">
        <p14:creationId xmlns:p14="http://schemas.microsoft.com/office/powerpoint/2010/main" val="33170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oleObject" Target="../embeddings/oleObject2.bin"/><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0.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comments" Target="../comments/comment1.xml"/><Relationship Id="rId4" Type="http://schemas.openxmlformats.org/officeDocument/2006/relationships/oleObject" Target="../embeddings/oleObject11.bin"/><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comments" Target="../comments/comment2.xml"/><Relationship Id="rId4" Type="http://schemas.openxmlformats.org/officeDocument/2006/relationships/oleObject" Target="../embeddings/oleObject12.bin"/><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3.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7.png"/><Relationship Id="rId4" Type="http://schemas.openxmlformats.org/officeDocument/2006/relationships/oleObject" Target="../embeddings/oleObject14.bin"/><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emf"/><Relationship Id="rId10" Type="http://schemas.openxmlformats.org/officeDocument/2006/relationships/image" Target="../media/image6.png"/><Relationship Id="rId4" Type="http://schemas.openxmlformats.org/officeDocument/2006/relationships/oleObject" Target="../embeddings/oleObject15.bin"/><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16.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emf"/><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7.bin"/><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emf"/><Relationship Id="rId10" Type="http://schemas.openxmlformats.org/officeDocument/2006/relationships/image" Target="../media/image6.png"/><Relationship Id="rId4" Type="http://schemas.openxmlformats.org/officeDocument/2006/relationships/oleObject" Target="../embeddings/oleObject18.bin"/><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emf"/><Relationship Id="rId10" Type="http://schemas.openxmlformats.org/officeDocument/2006/relationships/image" Target="../media/image6.png"/><Relationship Id="rId4" Type="http://schemas.openxmlformats.org/officeDocument/2006/relationships/oleObject" Target="../embeddings/oleObject19.bin"/><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7.png"/><Relationship Id="rId4" Type="http://schemas.openxmlformats.org/officeDocument/2006/relationships/oleObject" Target="../embeddings/oleObject20.bin"/><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emf"/><Relationship Id="rId10" Type="http://schemas.openxmlformats.org/officeDocument/2006/relationships/image" Target="../media/image6.png"/><Relationship Id="rId4" Type="http://schemas.openxmlformats.org/officeDocument/2006/relationships/oleObject" Target="../embeddings/oleObject21.bin"/><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hyperlink" Target="https://docs.google.com/presentation/d/1Z-P12IvuH8ydVmNOQrxT_AeIDNWJv5Je/edit?usp=sharing&amp;ouid=100598638828066046106&amp;rtpof=true&amp;sd=true" TargetMode="External"/><Relationship Id="rId3" Type="http://schemas.openxmlformats.org/officeDocument/2006/relationships/notesSlide" Target="../notesSlides/notesSlide1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7.png"/><Relationship Id="rId4" Type="http://schemas.openxmlformats.org/officeDocument/2006/relationships/oleObject" Target="../embeddings/oleObject22.bin"/><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www.tirwanda.org/" TargetMode="External"/><Relationship Id="rId3" Type="http://schemas.openxmlformats.org/officeDocument/2006/relationships/oleObject" Target="../embeddings/oleObject23.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emf"/><Relationship Id="rId9" Type="http://schemas.openxmlformats.org/officeDocument/2006/relationships/hyperlink" Target="mailto:info@tirwanda.or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oleObject" Target="../embeddings/oleObject24.bin"/><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emf"/><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oleObject" Target="../embeddings/oleObject25.bin"/><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emf"/><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0.jpeg"/><Relationship Id="rId4" Type="http://schemas.openxmlformats.org/officeDocument/2006/relationships/oleObject" Target="../embeddings/oleObject4.bin"/><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1.png"/><Relationship Id="rId4" Type="http://schemas.openxmlformats.org/officeDocument/2006/relationships/oleObject" Target="../embeddings/oleObject5.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0" Type="http://schemas.openxmlformats.org/officeDocument/2006/relationships/image" Target="../media/image12.png"/><Relationship Id="rId4" Type="http://schemas.openxmlformats.org/officeDocument/2006/relationships/oleObject" Target="../embeddings/oleObject6.bin"/><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bin"/><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4.jpeg"/><Relationship Id="rId4" Type="http://schemas.openxmlformats.org/officeDocument/2006/relationships/oleObject" Target="../embeddings/oleObject8.bin"/><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emf"/><Relationship Id="rId10" Type="http://schemas.openxmlformats.org/officeDocument/2006/relationships/image" Target="../media/image15.jpeg"/><Relationship Id="rId4" Type="http://schemas.openxmlformats.org/officeDocument/2006/relationships/oleObject" Target="../embeddings/oleObject9.bin"/><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0.bin"/><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E1E8B1F-A4EE-F645-9665-0C64C1FCEE64}"/>
              </a:ext>
            </a:extLst>
          </p:cNvPr>
          <p:cNvGraphicFramePr>
            <a:graphicFrameLocks noChangeAspect="1"/>
          </p:cNvGraphicFramePr>
          <p:nvPr>
            <p:custDataLst>
              <p:tags r:id="rId1"/>
            </p:custDataLst>
            <p:extLst>
              <p:ext uri="{D42A27DB-BD31-4B8C-83A1-F6EECF244321}">
                <p14:modId xmlns:p14="http://schemas.microsoft.com/office/powerpoint/2010/main" val="41906495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2" name="Object 11" hidden="1">
                        <a:extLst>
                          <a:ext uri="{FF2B5EF4-FFF2-40B4-BE49-F238E27FC236}">
                            <a16:creationId xmlns:a16="http://schemas.microsoft.com/office/drawing/2014/main" id="{FE1E8B1F-A4EE-F645-9665-0C64C1FCEE6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63DE099-D3A1-4B40-8124-0E78A4F84EF7}"/>
              </a:ext>
            </a:extLst>
          </p:cNvPr>
          <p:cNvSpPr>
            <a:spLocks noGrp="1"/>
          </p:cNvSpPr>
          <p:nvPr>
            <p:ph type="ctrTitle"/>
          </p:nvPr>
        </p:nvSpPr>
        <p:spPr/>
        <p:txBody>
          <a:bodyPr vert="horz">
            <a:normAutofit/>
          </a:bodyPr>
          <a:lstStyle/>
          <a:p>
            <a:r>
              <a:rPr lang="de-DE" sz="2800" i="1" dirty="0">
                <a:solidFill>
                  <a:srgbClr val="203A9C"/>
                </a:solidFill>
                <a:latin typeface="Futura Medium" panose="020B0602020204020303" pitchFamily="34" charset="-79"/>
                <a:cs typeface="Futura Medium" panose="020B0602020204020303" pitchFamily="34" charset="-79"/>
              </a:rPr>
              <a:t>Empowering Farmers at District Level through Social Accountability Tools to Improve Performance Contract „Imihigo“ in Rwandan Agriculture Projects</a:t>
            </a:r>
            <a:br>
              <a:rPr lang="de-DE" sz="2800" i="1" dirty="0">
                <a:solidFill>
                  <a:srgbClr val="203A9C"/>
                </a:solidFill>
                <a:latin typeface="Futura Medium" panose="020B0602020204020303" pitchFamily="34" charset="-79"/>
                <a:cs typeface="Futura Medium" panose="020B0602020204020303" pitchFamily="34" charset="-79"/>
              </a:rPr>
            </a:br>
            <a:r>
              <a:rPr lang="de-DE" sz="2800" i="1" dirty="0">
                <a:solidFill>
                  <a:srgbClr val="203A9C"/>
                </a:solidFill>
                <a:latin typeface="Futura Medium" panose="020B0602020204020303" pitchFamily="34" charset="-79"/>
                <a:cs typeface="Futura Medium" panose="020B0602020204020303" pitchFamily="34" charset="-79"/>
              </a:rPr>
              <a:t>-</a:t>
            </a:r>
            <a:br>
              <a:rPr lang="de-DE" sz="2800" i="1" dirty="0">
                <a:solidFill>
                  <a:srgbClr val="203A9C"/>
                </a:solidFill>
                <a:latin typeface="Futura Medium" panose="020B0602020204020303" pitchFamily="34" charset="-79"/>
                <a:cs typeface="Futura Medium" panose="020B0602020204020303" pitchFamily="34" charset="-79"/>
              </a:rPr>
            </a:br>
            <a:r>
              <a:rPr lang="de-DE" sz="2800" i="1" dirty="0">
                <a:solidFill>
                  <a:srgbClr val="203A9C"/>
                </a:solidFill>
                <a:latin typeface="Futura Medium" panose="020B0602020204020303" pitchFamily="34" charset="-79"/>
                <a:cs typeface="Futura Medium" panose="020B0602020204020303" pitchFamily="34" charset="-79"/>
              </a:rPr>
              <a:t>Implementation Progress</a:t>
            </a:r>
            <a:endParaRPr lang="en-PE" sz="2800" i="1" dirty="0">
              <a:solidFill>
                <a:srgbClr val="203A9C"/>
              </a:solidFill>
              <a:latin typeface="Futura Medium" panose="020B0602020204020303" pitchFamily="34" charset="-79"/>
              <a:cs typeface="Futura Medium" panose="020B0602020204020303" pitchFamily="34" charset="-79"/>
            </a:endParaRPr>
          </a:p>
        </p:txBody>
      </p:sp>
      <p:sp>
        <p:nvSpPr>
          <p:cNvPr id="3" name="Subtitle 2">
            <a:extLst>
              <a:ext uri="{FF2B5EF4-FFF2-40B4-BE49-F238E27FC236}">
                <a16:creationId xmlns:a16="http://schemas.microsoft.com/office/drawing/2014/main" id="{8B251B8D-D583-CE4E-80EC-41839BBBF890}"/>
              </a:ext>
            </a:extLst>
          </p:cNvPr>
          <p:cNvSpPr>
            <a:spLocks noGrp="1"/>
          </p:cNvSpPr>
          <p:nvPr>
            <p:ph type="subTitle" idx="1"/>
          </p:nvPr>
        </p:nvSpPr>
        <p:spPr/>
        <p:txBody>
          <a:bodyPr/>
          <a:lstStyle/>
          <a:p>
            <a:r>
              <a:rPr lang="de-DE" dirty="0">
                <a:latin typeface="+mj-lt"/>
              </a:rPr>
              <a:t>December 1</a:t>
            </a:r>
            <a:r>
              <a:rPr lang="en-PE" dirty="0">
                <a:latin typeface="+mj-lt"/>
              </a:rPr>
              <a:t>, 2021</a:t>
            </a:r>
          </a:p>
        </p:txBody>
      </p:sp>
      <p:cxnSp>
        <p:nvCxnSpPr>
          <p:cNvPr id="5" name="Straight Connector 4">
            <a:extLst>
              <a:ext uri="{FF2B5EF4-FFF2-40B4-BE49-F238E27FC236}">
                <a16:creationId xmlns:a16="http://schemas.microsoft.com/office/drawing/2014/main" id="{1BEB7566-256B-104C-B131-53C581ABD38C}"/>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6E6940-23FF-41D0-B306-82E602D8DE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989" t="7192" r="5124" b="8235"/>
          <a:stretch/>
        </p:blipFill>
        <p:spPr>
          <a:xfrm>
            <a:off x="1057903" y="6045034"/>
            <a:ext cx="545077" cy="543037"/>
          </a:xfrm>
          <a:prstGeom prst="rect">
            <a:avLst/>
          </a:prstGeom>
        </p:spPr>
      </p:pic>
      <p:pic>
        <p:nvPicPr>
          <p:cNvPr id="10" name="Picture 9">
            <a:extLst>
              <a:ext uri="{FF2B5EF4-FFF2-40B4-BE49-F238E27FC236}">
                <a16:creationId xmlns:a16="http://schemas.microsoft.com/office/drawing/2014/main" id="{08C10B9C-5634-4702-9075-F4CFDBD3E7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7394" y="6067301"/>
            <a:ext cx="545077" cy="548651"/>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A7A6993A-6482-4D65-8D91-FB5100EC7BE9}"/>
              </a:ext>
            </a:extLst>
          </p:cNvPr>
          <p:cNvPicPr>
            <a:picLocks noChangeAspect="1"/>
          </p:cNvPicPr>
          <p:nvPr/>
        </p:nvPicPr>
        <p:blipFill>
          <a:blip r:embed="rId8"/>
          <a:stretch>
            <a:fillRect/>
          </a:stretch>
        </p:blipFill>
        <p:spPr>
          <a:xfrm>
            <a:off x="2182471" y="6067301"/>
            <a:ext cx="2702266" cy="491107"/>
          </a:xfrm>
          <a:prstGeom prst="rect">
            <a:avLst/>
          </a:prstGeom>
        </p:spPr>
      </p:pic>
      <p:pic>
        <p:nvPicPr>
          <p:cNvPr id="13" name="Picture 12">
            <a:extLst>
              <a:ext uri="{FF2B5EF4-FFF2-40B4-BE49-F238E27FC236}">
                <a16:creationId xmlns:a16="http://schemas.microsoft.com/office/drawing/2014/main" id="{5278CCBB-35D4-4B0C-9EF0-9FEB38EECC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4" name="Picture 13">
            <a:extLst>
              <a:ext uri="{FF2B5EF4-FFF2-40B4-BE49-F238E27FC236}">
                <a16:creationId xmlns:a16="http://schemas.microsoft.com/office/drawing/2014/main" id="{41136EDC-8407-4B5D-A3E2-4A376604E6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243438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1870A67-CE42-E24C-A26B-71E0EEEBA404}"/>
              </a:ext>
            </a:extLst>
          </p:cNvPr>
          <p:cNvSpPr>
            <a:spLocks noGrp="1"/>
          </p:cNvSpPr>
          <p:nvPr>
            <p:ph idx="1"/>
          </p:nvPr>
        </p:nvSpPr>
        <p:spPr>
          <a:xfrm>
            <a:off x="838200" y="1825625"/>
            <a:ext cx="10515600" cy="3784495"/>
          </a:xfrm>
        </p:spPr>
        <p:txBody>
          <a:bodyPr>
            <a:normAutofit/>
          </a:bodyPr>
          <a:lstStyle/>
          <a:p>
            <a:r>
              <a:rPr lang="de-DE" sz="2200" dirty="0">
                <a:latin typeface="Arial" panose="020B0604020202020204" pitchFamily="34" charset="0"/>
                <a:cs typeface="Arial" panose="020B0604020202020204" pitchFamily="34" charset="0"/>
              </a:rPr>
              <a:t>The existing platforms do not engage farmers efficiently in the process of priority setting and M&amp;E associated with Imihigo</a:t>
            </a:r>
          </a:p>
          <a:p>
            <a:endParaRPr lang="de-DE" sz="2200" dirty="0">
              <a:latin typeface="Arial" panose="020B0604020202020204" pitchFamily="34" charset="0"/>
              <a:cs typeface="Arial" panose="020B0604020202020204" pitchFamily="34" charset="0"/>
            </a:endParaRPr>
          </a:p>
          <a:p>
            <a:r>
              <a:rPr lang="de-DE" sz="2200" dirty="0">
                <a:latin typeface="Arial" panose="020B0604020202020204" pitchFamily="34" charset="0"/>
                <a:cs typeface="Arial" panose="020B0604020202020204" pitchFamily="34" charset="0"/>
              </a:rPr>
              <a:t>Lack of ownership of the projects by farmers, poor local government planning, delayed implementation, and poor budget execution of agricultural activities</a:t>
            </a:r>
            <a:endParaRPr lang="en-PE" sz="2200" dirty="0">
              <a:latin typeface="Arial" panose="020B0604020202020204" pitchFamily="34" charset="0"/>
              <a:cs typeface="Arial" panose="020B0604020202020204" pitchFamily="34" charset="0"/>
            </a:endParaRPr>
          </a:p>
        </p:txBody>
      </p: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What was the challenge in Nyanza &amp; Kayonza?</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80E35271-FEF2-4807-8DAF-55C22A4154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4113F9B7-C71E-45AE-9771-CB24451DEF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54700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1870A67-CE42-E24C-A26B-71E0EEEBA404}"/>
              </a:ext>
            </a:extLst>
          </p:cNvPr>
          <p:cNvSpPr>
            <a:spLocks noGrp="1"/>
          </p:cNvSpPr>
          <p:nvPr>
            <p:ph idx="1"/>
          </p:nvPr>
        </p:nvSpPr>
        <p:spPr>
          <a:xfrm>
            <a:off x="838200" y="1311003"/>
            <a:ext cx="10515600" cy="4299118"/>
          </a:xfrm>
        </p:spPr>
        <p:txBody>
          <a:bodyPr>
            <a:normAutofit/>
          </a:bodyPr>
          <a:lstStyle/>
          <a:p>
            <a:pPr marL="0" indent="0" algn="ctr" defTabSz="914400" eaLnBrk="0" fontAlgn="base" hangingPunct="0">
              <a:lnSpc>
                <a:spcPct val="115000"/>
              </a:lnSpc>
              <a:spcBef>
                <a:spcPct val="0"/>
              </a:spcBef>
              <a:spcAft>
                <a:spcPct val="0"/>
              </a:spcAft>
              <a:buSzTx/>
              <a:buNone/>
              <a:defRPr/>
            </a:pPr>
            <a:r>
              <a:rPr lang="en-US" sz="2200" b="1" dirty="0">
                <a:solidFill>
                  <a:schemeClr val="tx1"/>
                </a:solidFill>
                <a:latin typeface="Arial" panose="020B0604020202020204" pitchFamily="34" charset="0"/>
              </a:rPr>
              <a:t>The project addresses low citizen participation in policy planning, M&amp;E of local and national agricultural development plans in Nyanza and </a:t>
            </a:r>
            <a:r>
              <a:rPr lang="en-US" sz="2200" b="1" dirty="0" err="1">
                <a:solidFill>
                  <a:schemeClr val="tx1"/>
                </a:solidFill>
                <a:latin typeface="Arial" panose="020B0604020202020204" pitchFamily="34" charset="0"/>
              </a:rPr>
              <a:t>Kayonza</a:t>
            </a:r>
            <a:r>
              <a:rPr lang="en-US" sz="2200" b="1" dirty="0">
                <a:solidFill>
                  <a:schemeClr val="tx1"/>
                </a:solidFill>
                <a:latin typeface="Arial" panose="020B0604020202020204" pitchFamily="34" charset="0"/>
              </a:rPr>
              <a:t> districts</a:t>
            </a:r>
          </a:p>
          <a:p>
            <a:pPr defTabSz="914400" eaLnBrk="0" fontAlgn="base" hangingPunct="0">
              <a:lnSpc>
                <a:spcPct val="115000"/>
              </a:lnSpc>
              <a:spcBef>
                <a:spcPct val="0"/>
              </a:spcBef>
              <a:spcAft>
                <a:spcPct val="0"/>
              </a:spcAft>
              <a:buSzTx/>
              <a:defRPr/>
            </a:pPr>
            <a:endParaRPr lang="en-US" sz="2200" dirty="0">
              <a:latin typeface="Arial" panose="020B0604020202020204" pitchFamily="34" charset="0"/>
            </a:endParaRP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To increase farmers’ ownership of agricultural development projects through their effective participation in  </a:t>
            </a:r>
            <a:r>
              <a:rPr lang="en-US" sz="2200" dirty="0" err="1">
                <a:solidFill>
                  <a:schemeClr val="tx1"/>
                </a:solidFill>
                <a:latin typeface="Arial" panose="020B0604020202020204" pitchFamily="34" charset="0"/>
              </a:rPr>
              <a:t>imihigo</a:t>
            </a:r>
            <a:r>
              <a:rPr lang="en-US" sz="2200" dirty="0">
                <a:solidFill>
                  <a:schemeClr val="tx1"/>
                </a:solidFill>
                <a:latin typeface="Arial" panose="020B0604020202020204" pitchFamily="34" charset="0"/>
              </a:rPr>
              <a:t> process </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To deepen cooperation between CSOs and government officials at district level; and integrate the lessons leant   at all levels</a:t>
            </a:r>
          </a:p>
        </p:txBody>
      </p: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Project Objectives</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254507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1870A67-CE42-E24C-A26B-71E0EEEBA404}"/>
              </a:ext>
            </a:extLst>
          </p:cNvPr>
          <p:cNvSpPr>
            <a:spLocks noGrp="1"/>
          </p:cNvSpPr>
          <p:nvPr>
            <p:ph idx="1"/>
          </p:nvPr>
        </p:nvSpPr>
        <p:spPr>
          <a:xfrm>
            <a:off x="823045" y="1877481"/>
            <a:ext cx="10515600" cy="4299118"/>
          </a:xfrm>
        </p:spPr>
        <p:txBody>
          <a:bodyPr>
            <a:normAutofit/>
          </a:bodyPr>
          <a:lstStyle/>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Participatory Planning  ( PP)</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Citizen Report Card( CRC)</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Social audit ( SA)</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Integrity Pact Agreement ( IP)</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Days of Participation tool kit. ( </a:t>
            </a:r>
            <a:r>
              <a:rPr lang="en-US" sz="2200" dirty="0" err="1">
                <a:solidFill>
                  <a:schemeClr val="tx1"/>
                </a:solidFill>
                <a:latin typeface="Arial" panose="020B0604020202020204" pitchFamily="34" charset="0"/>
              </a:rPr>
              <a:t>DoP</a:t>
            </a:r>
            <a:r>
              <a:rPr lang="en-US" sz="2200" dirty="0">
                <a:solidFill>
                  <a:schemeClr val="tx1"/>
                </a:solidFill>
                <a:latin typeface="Arial" panose="020B0604020202020204" pitchFamily="34" charset="0"/>
              </a:rPr>
              <a:t>)</a:t>
            </a:r>
          </a:p>
          <a:p>
            <a:pPr defTabSz="914400" eaLnBrk="0" fontAlgn="base" hangingPunct="0">
              <a:lnSpc>
                <a:spcPct val="115000"/>
              </a:lnSpc>
              <a:spcBef>
                <a:spcPct val="0"/>
              </a:spcBef>
              <a:spcAft>
                <a:spcPct val="0"/>
              </a:spcAft>
              <a:buSzTx/>
              <a:defRPr/>
            </a:pPr>
            <a:r>
              <a:rPr lang="en-US" sz="2200" dirty="0">
                <a:solidFill>
                  <a:schemeClr val="tx1"/>
                </a:solidFill>
                <a:latin typeface="Arial" panose="020B0604020202020204" pitchFamily="34" charset="0"/>
              </a:rPr>
              <a:t>Agricultural </a:t>
            </a:r>
            <a:r>
              <a:rPr lang="en-US" sz="2200" dirty="0" err="1">
                <a:solidFill>
                  <a:schemeClr val="tx1"/>
                </a:solidFill>
                <a:latin typeface="Arial" panose="020B0604020202020204" pitchFamily="34" charset="0"/>
              </a:rPr>
              <a:t>Imihigo</a:t>
            </a:r>
            <a:r>
              <a:rPr lang="en-US" sz="2200" dirty="0">
                <a:solidFill>
                  <a:schemeClr val="tx1"/>
                </a:solidFill>
                <a:latin typeface="Arial" panose="020B0604020202020204" pitchFamily="34" charset="0"/>
              </a:rPr>
              <a:t> week</a:t>
            </a:r>
          </a:p>
        </p:txBody>
      </p: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5"/>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5"/>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6"/>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Social Accountability Tools</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7C63FB40-EC83-41FF-A8DE-C745BA7657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76181B0D-1D91-4211-9395-8FF567B2E9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9603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Project Outcomes: </a:t>
            </a:r>
            <a:r>
              <a:rPr lang="de-DE" sz="3200" b="1" dirty="0">
                <a:solidFill>
                  <a:srgbClr val="134BA7"/>
                </a:solidFill>
                <a:latin typeface="Arial Narrow" panose="020B0606020202030204" pitchFamily="34" charset="0"/>
              </a:rPr>
              <a:t>1. Increased farmers‘ ownership</a:t>
            </a:r>
            <a:endParaRPr lang="en-US" sz="3200" b="1" u="sng" dirty="0">
              <a:solidFill>
                <a:srgbClr val="134BA7"/>
              </a:solidFill>
              <a:latin typeface="Arial Narrow" panose="020B0606020202030204" pitchFamily="34" charset="0"/>
            </a:endParaRPr>
          </a:p>
        </p:txBody>
      </p:sp>
      <p:graphicFrame>
        <p:nvGraphicFramePr>
          <p:cNvPr id="11" name="Chart 10">
            <a:extLst>
              <a:ext uri="{FF2B5EF4-FFF2-40B4-BE49-F238E27FC236}">
                <a16:creationId xmlns:a16="http://schemas.microsoft.com/office/drawing/2014/main" id="{5DF845E5-35D6-446D-800E-91DBF55778BD}"/>
              </a:ext>
            </a:extLst>
          </p:cNvPr>
          <p:cNvGraphicFramePr>
            <a:graphicFrameLocks/>
          </p:cNvGraphicFramePr>
          <p:nvPr>
            <p:extLst>
              <p:ext uri="{D42A27DB-BD31-4B8C-83A1-F6EECF244321}">
                <p14:modId xmlns:p14="http://schemas.microsoft.com/office/powerpoint/2010/main" val="87717061"/>
              </p:ext>
            </p:extLst>
          </p:nvPr>
        </p:nvGraphicFramePr>
        <p:xfrm>
          <a:off x="853353" y="1519945"/>
          <a:ext cx="5531405" cy="4078750"/>
        </p:xfrm>
        <a:graphic>
          <a:graphicData uri="http://schemas.openxmlformats.org/drawingml/2006/chart">
            <c:chart xmlns:c="http://schemas.openxmlformats.org/drawingml/2006/chart" xmlns:r="http://schemas.openxmlformats.org/officeDocument/2006/relationships" r:id="rId8"/>
          </a:graphicData>
        </a:graphic>
      </p:graphicFrame>
      <p:grpSp>
        <p:nvGrpSpPr>
          <p:cNvPr id="18" name="Group 17">
            <a:extLst>
              <a:ext uri="{FF2B5EF4-FFF2-40B4-BE49-F238E27FC236}">
                <a16:creationId xmlns:a16="http://schemas.microsoft.com/office/drawing/2014/main" id="{6FDFB9DF-3C0F-4F36-B83E-3A5ACCAF650E}"/>
              </a:ext>
            </a:extLst>
          </p:cNvPr>
          <p:cNvGrpSpPr/>
          <p:nvPr/>
        </p:nvGrpSpPr>
        <p:grpSpPr>
          <a:xfrm>
            <a:off x="6494897" y="1247853"/>
            <a:ext cx="2438400" cy="2869598"/>
            <a:chOff x="555364" y="2306427"/>
            <a:chExt cx="1981724" cy="2869598"/>
          </a:xfrm>
        </p:grpSpPr>
        <p:cxnSp>
          <p:nvCxnSpPr>
            <p:cNvPr id="19" name="Straight Connector 18">
              <a:extLst>
                <a:ext uri="{FF2B5EF4-FFF2-40B4-BE49-F238E27FC236}">
                  <a16:creationId xmlns:a16="http://schemas.microsoft.com/office/drawing/2014/main" id="{E68ABC53-B8D7-4BBD-9DD6-DBEADBF5B2FA}"/>
                </a:ext>
              </a:extLst>
            </p:cNvPr>
            <p:cNvCxnSpPr>
              <a:cxnSpLocks/>
            </p:cNvCxnSpPr>
            <p:nvPr/>
          </p:nvCxnSpPr>
          <p:spPr>
            <a:xfrm>
              <a:off x="722797" y="3460771"/>
              <a:ext cx="0" cy="1715254"/>
            </a:xfrm>
            <a:prstGeom prst="line">
              <a:avLst/>
            </a:prstGeom>
          </p:spPr>
          <p:style>
            <a:lnRef idx="2">
              <a:schemeClr val="accent1"/>
            </a:lnRef>
            <a:fillRef idx="0">
              <a:schemeClr val="accent1"/>
            </a:fillRef>
            <a:effectRef idx="1">
              <a:schemeClr val="accent1"/>
            </a:effectRef>
            <a:fontRef idx="minor">
              <a:schemeClr val="tx1"/>
            </a:fontRef>
          </p:style>
        </p:cxnSp>
        <p:sp>
          <p:nvSpPr>
            <p:cNvPr id="20" name="Wave 19">
              <a:extLst>
                <a:ext uri="{FF2B5EF4-FFF2-40B4-BE49-F238E27FC236}">
                  <a16:creationId xmlns:a16="http://schemas.microsoft.com/office/drawing/2014/main" id="{03EEF000-8B99-4C1D-9E19-E22AF5C3A41C}"/>
                </a:ext>
              </a:extLst>
            </p:cNvPr>
            <p:cNvSpPr/>
            <p:nvPr/>
          </p:nvSpPr>
          <p:spPr>
            <a:xfrm>
              <a:off x="555364" y="2306427"/>
              <a:ext cx="1906473" cy="1556653"/>
            </a:xfrm>
            <a:prstGeom prst="wave">
              <a:avLst>
                <a:gd name="adj1" fmla="val 4098"/>
                <a:gd name="adj2" fmla="val 0"/>
              </a:avLst>
            </a:prstGeom>
            <a:solidFill>
              <a:srgbClr val="5B82C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chemeClr val="bg1"/>
                  </a:solidFill>
                  <a:latin typeface="+mj-lt"/>
                </a:rPr>
                <a:t>104  </a:t>
              </a:r>
            </a:p>
          </p:txBody>
        </p:sp>
        <p:sp>
          <p:nvSpPr>
            <p:cNvPr id="23" name="Rectangle 22">
              <a:extLst>
                <a:ext uri="{FF2B5EF4-FFF2-40B4-BE49-F238E27FC236}">
                  <a16:creationId xmlns:a16="http://schemas.microsoft.com/office/drawing/2014/main" id="{29AD95C2-401C-42C5-B828-0D3C1E06F706}"/>
                </a:ext>
              </a:extLst>
            </p:cNvPr>
            <p:cNvSpPr/>
            <p:nvPr/>
          </p:nvSpPr>
          <p:spPr>
            <a:xfrm>
              <a:off x="743181" y="3844827"/>
              <a:ext cx="1793907" cy="369332"/>
            </a:xfrm>
            <a:prstGeom prst="rect">
              <a:avLst/>
            </a:prstGeom>
          </p:spPr>
          <p:txBody>
            <a:bodyPr wrap="square">
              <a:spAutoFit/>
            </a:bodyPr>
            <a:lstStyle/>
            <a:p>
              <a:endParaRPr lang="en-US" b="1" dirty="0">
                <a:solidFill>
                  <a:schemeClr val="accent2">
                    <a:lumMod val="75000"/>
                  </a:schemeClr>
                </a:solidFill>
              </a:endParaRPr>
            </a:p>
          </p:txBody>
        </p:sp>
      </p:grpSp>
      <p:grpSp>
        <p:nvGrpSpPr>
          <p:cNvPr id="25" name="Group 24">
            <a:extLst>
              <a:ext uri="{FF2B5EF4-FFF2-40B4-BE49-F238E27FC236}">
                <a16:creationId xmlns:a16="http://schemas.microsoft.com/office/drawing/2014/main" id="{3C252740-A11B-4DED-B4FB-E77892BDB2D8}"/>
              </a:ext>
            </a:extLst>
          </p:cNvPr>
          <p:cNvGrpSpPr/>
          <p:nvPr/>
        </p:nvGrpSpPr>
        <p:grpSpPr>
          <a:xfrm>
            <a:off x="9157126" y="2750586"/>
            <a:ext cx="2438400" cy="2869598"/>
            <a:chOff x="555364" y="2306427"/>
            <a:chExt cx="1981724" cy="2869598"/>
          </a:xfrm>
        </p:grpSpPr>
        <p:cxnSp>
          <p:nvCxnSpPr>
            <p:cNvPr id="26" name="Straight Connector 25">
              <a:extLst>
                <a:ext uri="{FF2B5EF4-FFF2-40B4-BE49-F238E27FC236}">
                  <a16:creationId xmlns:a16="http://schemas.microsoft.com/office/drawing/2014/main" id="{FE3C0880-6C3D-4CDE-A5CB-B19B817F4D6A}"/>
                </a:ext>
              </a:extLst>
            </p:cNvPr>
            <p:cNvCxnSpPr>
              <a:cxnSpLocks/>
            </p:cNvCxnSpPr>
            <p:nvPr/>
          </p:nvCxnSpPr>
          <p:spPr>
            <a:xfrm>
              <a:off x="722797" y="3460771"/>
              <a:ext cx="0" cy="1715254"/>
            </a:xfrm>
            <a:prstGeom prst="line">
              <a:avLst/>
            </a:prstGeom>
          </p:spPr>
          <p:style>
            <a:lnRef idx="2">
              <a:schemeClr val="accent1"/>
            </a:lnRef>
            <a:fillRef idx="0">
              <a:schemeClr val="accent1"/>
            </a:fillRef>
            <a:effectRef idx="1">
              <a:schemeClr val="accent1"/>
            </a:effectRef>
            <a:fontRef idx="minor">
              <a:schemeClr val="tx1"/>
            </a:fontRef>
          </p:style>
        </p:cxnSp>
        <p:sp>
          <p:nvSpPr>
            <p:cNvPr id="27" name="Wave 26">
              <a:extLst>
                <a:ext uri="{FF2B5EF4-FFF2-40B4-BE49-F238E27FC236}">
                  <a16:creationId xmlns:a16="http://schemas.microsoft.com/office/drawing/2014/main" id="{71798747-6495-4DCE-BB8A-8CAE2DBEC48F}"/>
                </a:ext>
              </a:extLst>
            </p:cNvPr>
            <p:cNvSpPr/>
            <p:nvPr/>
          </p:nvSpPr>
          <p:spPr>
            <a:xfrm>
              <a:off x="555364" y="2306427"/>
              <a:ext cx="1906473" cy="1556653"/>
            </a:xfrm>
            <a:prstGeom prst="wave">
              <a:avLst>
                <a:gd name="adj1" fmla="val 4098"/>
                <a:gd name="adj2" fmla="val 0"/>
              </a:avLst>
            </a:prstGeom>
            <a:solidFill>
              <a:srgbClr val="E9894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dirty="0">
                  <a:solidFill>
                    <a:schemeClr val="bg1"/>
                  </a:solidFill>
                  <a:latin typeface="+mj-lt"/>
                </a:rPr>
                <a:t>53 </a:t>
              </a:r>
            </a:p>
          </p:txBody>
        </p:sp>
        <p:sp>
          <p:nvSpPr>
            <p:cNvPr id="28" name="Rectangle 27">
              <a:extLst>
                <a:ext uri="{FF2B5EF4-FFF2-40B4-BE49-F238E27FC236}">
                  <a16:creationId xmlns:a16="http://schemas.microsoft.com/office/drawing/2014/main" id="{9F20311A-2720-445F-9621-C92A84326CC4}"/>
                </a:ext>
              </a:extLst>
            </p:cNvPr>
            <p:cNvSpPr/>
            <p:nvPr/>
          </p:nvSpPr>
          <p:spPr>
            <a:xfrm>
              <a:off x="743181" y="3844827"/>
              <a:ext cx="1793907" cy="369332"/>
            </a:xfrm>
            <a:prstGeom prst="rect">
              <a:avLst/>
            </a:prstGeom>
          </p:spPr>
          <p:txBody>
            <a:bodyPr wrap="square">
              <a:spAutoFit/>
            </a:bodyPr>
            <a:lstStyle/>
            <a:p>
              <a:r>
                <a:rPr lang="en-US" b="1" dirty="0">
                  <a:solidFill>
                    <a:schemeClr val="accent2">
                      <a:lumMod val="75000"/>
                    </a:schemeClr>
                  </a:solidFill>
                </a:rPr>
                <a:t> </a:t>
              </a:r>
            </a:p>
          </p:txBody>
        </p:sp>
      </p:grpSp>
      <p:sp>
        <p:nvSpPr>
          <p:cNvPr id="29" name="TextBox 28">
            <a:extLst>
              <a:ext uri="{FF2B5EF4-FFF2-40B4-BE49-F238E27FC236}">
                <a16:creationId xmlns:a16="http://schemas.microsoft.com/office/drawing/2014/main" id="{D5ACF66F-5F1F-4395-8079-CA2F3ABFE879}"/>
              </a:ext>
            </a:extLst>
          </p:cNvPr>
          <p:cNvSpPr txBox="1"/>
          <p:nvPr/>
        </p:nvSpPr>
        <p:spPr>
          <a:xfrm>
            <a:off x="6735094" y="2875361"/>
            <a:ext cx="2198202"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Farmers’ priorities  submitted in Nyanza </a:t>
            </a:r>
          </a:p>
          <a:p>
            <a:r>
              <a:rPr lang="en-US" dirty="0">
                <a:latin typeface="Arial" panose="020B0604020202020204" pitchFamily="34" charset="0"/>
                <a:cs typeface="Arial" panose="020B0604020202020204" pitchFamily="34" charset="0"/>
              </a:rPr>
              <a:t>&amp; </a:t>
            </a:r>
            <a:r>
              <a:rPr lang="en-US" dirty="0" err="1">
                <a:latin typeface="Arial" panose="020B0604020202020204" pitchFamily="34" charset="0"/>
                <a:cs typeface="Arial" panose="020B0604020202020204" pitchFamily="34" charset="0"/>
              </a:rPr>
              <a:t>Kayonza</a:t>
            </a:r>
            <a:r>
              <a:rPr lang="en-US" dirty="0">
                <a:latin typeface="Arial" panose="020B0604020202020204" pitchFamily="34" charset="0"/>
                <a:cs typeface="Arial" panose="020B0604020202020204" pitchFamily="34" charset="0"/>
              </a:rPr>
              <a:t> </a:t>
            </a:r>
          </a:p>
        </p:txBody>
      </p:sp>
      <p:sp>
        <p:nvSpPr>
          <p:cNvPr id="30" name="Content Placeholder 2">
            <a:extLst>
              <a:ext uri="{FF2B5EF4-FFF2-40B4-BE49-F238E27FC236}">
                <a16:creationId xmlns:a16="http://schemas.microsoft.com/office/drawing/2014/main" id="{6F03E265-0B0D-440C-B926-0673CBF6AFA7}"/>
              </a:ext>
            </a:extLst>
          </p:cNvPr>
          <p:cNvSpPr txBox="1">
            <a:spLocks/>
          </p:cNvSpPr>
          <p:nvPr/>
        </p:nvSpPr>
        <p:spPr>
          <a:xfrm>
            <a:off x="9389324" y="4307239"/>
            <a:ext cx="2345808" cy="1556653"/>
          </a:xfrm>
          <a:prstGeom prst="rect">
            <a:avLst/>
          </a:prstGeom>
        </p:spPr>
        <p:txBody>
          <a:bodyPr/>
          <a:lstStyle>
            <a:lvl1pPr marL="342900" indent="-342900" algn="l" defTabSz="457200" rtl="0" eaLnBrk="1" latinLnBrk="0" hangingPunct="1">
              <a:spcBef>
                <a:spcPct val="20000"/>
              </a:spcBef>
              <a:buFont typeface="Arial"/>
              <a:buChar char="•"/>
              <a:defRPr sz="19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9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9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9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9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Farmers’ priorities  included in performance contracts in Nyanza &amp; </a:t>
            </a:r>
            <a:r>
              <a:rPr lang="en-US" sz="1800" dirty="0" err="1">
                <a:latin typeface="Arial" panose="020B0604020202020204" pitchFamily="34" charset="0"/>
                <a:cs typeface="Arial" panose="020B0604020202020204" pitchFamily="34" charset="0"/>
              </a:rPr>
              <a:t>Kayonza</a:t>
            </a:r>
            <a:endParaRPr lang="en-US" sz="1800" dirty="0">
              <a:latin typeface="Arial" panose="020B0604020202020204" pitchFamily="34" charset="0"/>
              <a:cs typeface="Arial" panose="020B0604020202020204" pitchFamily="34" charset="0"/>
            </a:endParaRPr>
          </a:p>
          <a:p>
            <a:pPr marL="0" indent="0">
              <a:buNone/>
            </a:pPr>
            <a:endParaRPr lang="en-US" dirty="0">
              <a:highlight>
                <a:srgbClr val="FF0000"/>
              </a:highlight>
            </a:endParaRPr>
          </a:p>
        </p:txBody>
      </p:sp>
      <p:pic>
        <p:nvPicPr>
          <p:cNvPr id="31" name="Picture 30">
            <a:extLst>
              <a:ext uri="{FF2B5EF4-FFF2-40B4-BE49-F238E27FC236}">
                <a16:creationId xmlns:a16="http://schemas.microsoft.com/office/drawing/2014/main" id="{E4D03023-CF44-4A19-A2DF-B507500DB6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32" name="Picture 31">
            <a:extLst>
              <a:ext uri="{FF2B5EF4-FFF2-40B4-BE49-F238E27FC236}">
                <a16:creationId xmlns:a16="http://schemas.microsoft.com/office/drawing/2014/main" id="{3B8C6D23-E5B1-4361-B30A-564DD7F0EC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241953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Project Outcomes: </a:t>
            </a:r>
            <a:r>
              <a:rPr lang="de-DE" sz="3200" b="1" dirty="0">
                <a:solidFill>
                  <a:srgbClr val="134BA7"/>
                </a:solidFill>
                <a:latin typeface="Arial Narrow" panose="020B0606020202030204" pitchFamily="34" charset="0"/>
              </a:rPr>
              <a:t>2. Improved Cooperation of Government and CSOs</a:t>
            </a:r>
            <a:endParaRPr lang="en-US" sz="3200" b="1" u="sng" dirty="0">
              <a:solidFill>
                <a:srgbClr val="134BA7"/>
              </a:solidFill>
              <a:latin typeface="Arial Narrow" panose="020B0606020202030204" pitchFamily="34" charset="0"/>
            </a:endParaRPr>
          </a:p>
        </p:txBody>
      </p:sp>
      <p:pic>
        <p:nvPicPr>
          <p:cNvPr id="12" name="Picture 11">
            <a:extLst>
              <a:ext uri="{FF2B5EF4-FFF2-40B4-BE49-F238E27FC236}">
                <a16:creationId xmlns:a16="http://schemas.microsoft.com/office/drawing/2014/main" id="{2D35E939-5BD6-42EB-9202-600A02F4D7B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656" y="1256022"/>
            <a:ext cx="3237384" cy="2273326"/>
          </a:xfrm>
          <a:prstGeom prst="rect">
            <a:avLst/>
          </a:prstGeom>
          <a:noFill/>
          <a:ln>
            <a:noFill/>
          </a:ln>
        </p:spPr>
      </p:pic>
      <p:sp>
        <p:nvSpPr>
          <p:cNvPr id="15" name="TextBox 14">
            <a:extLst>
              <a:ext uri="{FF2B5EF4-FFF2-40B4-BE49-F238E27FC236}">
                <a16:creationId xmlns:a16="http://schemas.microsoft.com/office/drawing/2014/main" id="{71AF6FD3-9E75-4A6F-9123-7BD750239A52}"/>
              </a:ext>
            </a:extLst>
          </p:cNvPr>
          <p:cNvSpPr txBox="1"/>
          <p:nvPr/>
        </p:nvSpPr>
        <p:spPr>
          <a:xfrm>
            <a:off x="4559954" y="1738498"/>
            <a:ext cx="6791387" cy="4143891"/>
          </a:xfrm>
          <a:prstGeom prst="rect">
            <a:avLst/>
          </a:prstGeom>
          <a:noFill/>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Provided a platform for</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 district partners in Agriculture through </a:t>
            </a:r>
            <a:r>
              <a:rPr kumimoji="0" lang="en-US" sz="2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District Agriculture</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 Forum </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Farmers Represented at the district level through District Farmers Network initiated </a:t>
            </a:r>
            <a:endParaRPr lang="en-US" sz="22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Rwanda Media Network on Social Accountability initiated</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Working relationship improved through MoU      </a:t>
            </a:r>
          </a:p>
          <a:p>
            <a:pPr marL="285750" marR="0" lvl="0" indent="-28575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90CAEFF0-153A-4893-A869-B7744010373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662" y="3513709"/>
            <a:ext cx="3237378" cy="2154655"/>
          </a:xfrm>
          <a:prstGeom prst="rect">
            <a:avLst/>
          </a:prstGeom>
          <a:noFill/>
        </p:spPr>
      </p:pic>
      <p:pic>
        <p:nvPicPr>
          <p:cNvPr id="14" name="Picture 13">
            <a:extLst>
              <a:ext uri="{FF2B5EF4-FFF2-40B4-BE49-F238E27FC236}">
                <a16:creationId xmlns:a16="http://schemas.microsoft.com/office/drawing/2014/main" id="{0EAC99CA-997F-425A-B070-4C4FDEF71AF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7" name="Picture 16">
            <a:extLst>
              <a:ext uri="{FF2B5EF4-FFF2-40B4-BE49-F238E27FC236}">
                <a16:creationId xmlns:a16="http://schemas.microsoft.com/office/drawing/2014/main" id="{70D8A5B8-CB68-4615-A885-6CD3425418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62707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5"/>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5"/>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6"/>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Project Outcomes: 3</a:t>
            </a:r>
            <a:r>
              <a:rPr lang="de-DE" sz="3200" b="1" dirty="0">
                <a:solidFill>
                  <a:srgbClr val="134BA7"/>
                </a:solidFill>
                <a:latin typeface="Arial Narrow" panose="020B0606020202030204" pitchFamily="34" charset="0"/>
              </a:rPr>
              <a:t>. Monitoring Imihigo with JADF</a:t>
            </a:r>
            <a:endParaRPr lang="en-US" sz="3200" b="1" u="sng" dirty="0">
              <a:solidFill>
                <a:srgbClr val="134BA7"/>
              </a:solidFill>
              <a:latin typeface="Arial Narrow" panose="020B0606020202030204" pitchFamily="34" charset="0"/>
            </a:endParaRPr>
          </a:p>
        </p:txBody>
      </p:sp>
      <p:sp>
        <p:nvSpPr>
          <p:cNvPr id="16" name="TextBox 15">
            <a:extLst>
              <a:ext uri="{FF2B5EF4-FFF2-40B4-BE49-F238E27FC236}">
                <a16:creationId xmlns:a16="http://schemas.microsoft.com/office/drawing/2014/main" id="{C7E02630-1F59-4368-BD2A-D158EEE28B5C}"/>
              </a:ext>
            </a:extLst>
          </p:cNvPr>
          <p:cNvSpPr txBox="1"/>
          <p:nvPr/>
        </p:nvSpPr>
        <p:spPr>
          <a:xfrm>
            <a:off x="4685167" y="1771567"/>
            <a:ext cx="6407554" cy="178510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GPSA project district coordinator  was appointed by JADF to evaluate </a:t>
            </a:r>
            <a:r>
              <a:rPr lang="en-US" sz="2200" dirty="0" err="1">
                <a:latin typeface="Arial" panose="020B0604020202020204" pitchFamily="34" charset="0"/>
                <a:cs typeface="Arial" panose="020B0604020202020204" pitchFamily="34" charset="0"/>
              </a:rPr>
              <a:t>Imihigo</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Recommendations and advise provided to the district authority to inform the</a:t>
            </a:r>
            <a:r>
              <a:rPr lang="en-US" sz="2200" dirty="0">
                <a:latin typeface="Arial" panose="020B0604020202020204" pitchFamily="34" charset="0"/>
                <a:ea typeface="Calibri" panose="020F0502020204030204" pitchFamily="34" charset="0"/>
                <a:cs typeface="Arial" panose="020B0604020202020204" pitchFamily="34" charset="0"/>
              </a:rPr>
              <a:t> next planning phase</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 descr="C:\Users\LAETITIA\AppData\Local\Microsoft\Windows\Temporary Internet Files\Content.Word\IMG_20210312_103230.jpg">
            <a:extLst>
              <a:ext uri="{FF2B5EF4-FFF2-40B4-BE49-F238E27FC236}">
                <a16:creationId xmlns:a16="http://schemas.microsoft.com/office/drawing/2014/main" id="{FC6CD4F4-BF96-4AE4-907C-1C083C7C92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658" y="3731805"/>
            <a:ext cx="3322030" cy="197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LAETITIA\AppData\Local\Microsoft\Windows\Temporary Internet Files\Content.Word\IMG_20210330_121307.jpg">
            <a:extLst>
              <a:ext uri="{FF2B5EF4-FFF2-40B4-BE49-F238E27FC236}">
                <a16:creationId xmlns:a16="http://schemas.microsoft.com/office/drawing/2014/main" id="{AD766D29-9F6C-412A-906A-1D17F1CB43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658" y="1335016"/>
            <a:ext cx="3322030" cy="23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B3EDC5A3-78E2-4AD8-A179-AD53220B1B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4" name="Picture 13">
            <a:extLst>
              <a:ext uri="{FF2B5EF4-FFF2-40B4-BE49-F238E27FC236}">
                <a16:creationId xmlns:a16="http://schemas.microsoft.com/office/drawing/2014/main" id="{40ADD799-9C40-4B64-9BCF-AA744A1F789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37805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Farmers‘ satisfaction with their participation increased</a:t>
            </a:r>
            <a:endParaRPr lang="en-US" sz="3200" b="1" u="sng" dirty="0">
              <a:solidFill>
                <a:srgbClr val="134BA7"/>
              </a:solidFill>
              <a:latin typeface="Arial Narrow" panose="020B0606020202030204" pitchFamily="34" charset="0"/>
            </a:endParaRPr>
          </a:p>
        </p:txBody>
      </p:sp>
      <p:graphicFrame>
        <p:nvGraphicFramePr>
          <p:cNvPr id="12" name="Table 2">
            <a:extLst>
              <a:ext uri="{FF2B5EF4-FFF2-40B4-BE49-F238E27FC236}">
                <a16:creationId xmlns:a16="http://schemas.microsoft.com/office/drawing/2014/main" id="{110D3672-BC60-4017-9354-DE7CD22F57B8}"/>
              </a:ext>
            </a:extLst>
          </p:cNvPr>
          <p:cNvGraphicFramePr>
            <a:graphicFrameLocks noGrp="1"/>
          </p:cNvGraphicFramePr>
          <p:nvPr>
            <p:extLst>
              <p:ext uri="{D42A27DB-BD31-4B8C-83A1-F6EECF244321}">
                <p14:modId xmlns:p14="http://schemas.microsoft.com/office/powerpoint/2010/main" val="2905856619"/>
              </p:ext>
            </p:extLst>
          </p:nvPr>
        </p:nvGraphicFramePr>
        <p:xfrm>
          <a:off x="840658" y="1204763"/>
          <a:ext cx="10510684" cy="4655661"/>
        </p:xfrm>
        <a:graphic>
          <a:graphicData uri="http://schemas.openxmlformats.org/drawingml/2006/table">
            <a:tbl>
              <a:tblPr firstRow="1" bandRow="1">
                <a:tableStyleId>{5C22544A-7EE6-4342-B048-85BDC9FD1C3A}</a:tableStyleId>
              </a:tblPr>
              <a:tblGrid>
                <a:gridCol w="4180072">
                  <a:extLst>
                    <a:ext uri="{9D8B030D-6E8A-4147-A177-3AD203B41FA5}">
                      <a16:colId xmlns:a16="http://schemas.microsoft.com/office/drawing/2014/main" val="706971111"/>
                    </a:ext>
                  </a:extLst>
                </a:gridCol>
                <a:gridCol w="2463474">
                  <a:extLst>
                    <a:ext uri="{9D8B030D-6E8A-4147-A177-3AD203B41FA5}">
                      <a16:colId xmlns:a16="http://schemas.microsoft.com/office/drawing/2014/main" val="2836883835"/>
                    </a:ext>
                  </a:extLst>
                </a:gridCol>
                <a:gridCol w="1487361">
                  <a:extLst>
                    <a:ext uri="{9D8B030D-6E8A-4147-A177-3AD203B41FA5}">
                      <a16:colId xmlns:a16="http://schemas.microsoft.com/office/drawing/2014/main" val="2840505293"/>
                    </a:ext>
                  </a:extLst>
                </a:gridCol>
                <a:gridCol w="1388204">
                  <a:extLst>
                    <a:ext uri="{9D8B030D-6E8A-4147-A177-3AD203B41FA5}">
                      <a16:colId xmlns:a16="http://schemas.microsoft.com/office/drawing/2014/main" val="588223607"/>
                    </a:ext>
                  </a:extLst>
                </a:gridCol>
                <a:gridCol w="991573">
                  <a:extLst>
                    <a:ext uri="{9D8B030D-6E8A-4147-A177-3AD203B41FA5}">
                      <a16:colId xmlns:a16="http://schemas.microsoft.com/office/drawing/2014/main" val="1403534244"/>
                    </a:ext>
                  </a:extLst>
                </a:gridCol>
              </a:tblGrid>
              <a:tr h="945314">
                <a:tc>
                  <a:txBody>
                    <a:bodyPr/>
                    <a:lstStyle/>
                    <a:p>
                      <a:r>
                        <a:rPr lang="en-US" dirty="0">
                          <a:latin typeface="Arial" panose="020B0604020202020204" pitchFamily="34" charset="0"/>
                          <a:cs typeface="Arial" panose="020B0604020202020204" pitchFamily="34" charset="0"/>
                        </a:rPr>
                        <a:t>Indicators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Baseline  of the project (2017)</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CRC1</a:t>
                      </a:r>
                    </a:p>
                  </a:txBody>
                  <a:tcPr/>
                </a:tc>
                <a:tc>
                  <a:txBody>
                    <a:bodyPr/>
                    <a:lstStyle/>
                    <a:p>
                      <a:r>
                        <a:rPr lang="en-US" dirty="0">
                          <a:latin typeface="Arial" panose="020B0604020202020204" pitchFamily="34" charset="0"/>
                          <a:cs typeface="Arial" panose="020B0604020202020204" pitchFamily="34" charset="0"/>
                        </a:rPr>
                        <a:t>CRC2</a:t>
                      </a:r>
                    </a:p>
                  </a:txBody>
                  <a:tcPr/>
                </a:tc>
                <a:tc>
                  <a:txBody>
                    <a:bodyPr/>
                    <a:lstStyle/>
                    <a:p>
                      <a:r>
                        <a:rPr lang="en-US" dirty="0">
                          <a:latin typeface="Arial" panose="020B0604020202020204" pitchFamily="34" charset="0"/>
                          <a:cs typeface="Arial" panose="020B0604020202020204" pitchFamily="34" charset="0"/>
                        </a:rPr>
                        <a:t>CRC3</a:t>
                      </a:r>
                    </a:p>
                  </a:txBody>
                  <a:tcPr/>
                </a:tc>
                <a:extLst>
                  <a:ext uri="{0D108BD9-81ED-4DB2-BD59-A6C34878D82A}">
                    <a16:rowId xmlns:a16="http://schemas.microsoft.com/office/drawing/2014/main" val="1920289497"/>
                  </a:ext>
                </a:extLst>
              </a:tr>
              <a:tr h="379547">
                <a:tc>
                  <a:txBody>
                    <a:bodyPr/>
                    <a:lstStyle/>
                    <a:p>
                      <a:r>
                        <a:rPr lang="en-US" sz="2000" dirty="0">
                          <a:latin typeface="Arial" panose="020B0604020202020204" pitchFamily="34" charset="0"/>
                          <a:cs typeface="Arial" panose="020B0604020202020204" pitchFamily="34" charset="0"/>
                        </a:rPr>
                        <a:t> </a:t>
                      </a:r>
                    </a:p>
                  </a:txBody>
                  <a:tcPr/>
                </a:tc>
                <a:tc>
                  <a:txBody>
                    <a:bodyPr/>
                    <a:lstStyle/>
                    <a:p>
                      <a:r>
                        <a:rPr lang="en-US" sz="2000" dirty="0">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a:t>
                      </a:r>
                    </a:p>
                  </a:txBody>
                  <a:tcPr/>
                </a:tc>
                <a:tc>
                  <a:txBody>
                    <a:bodyPr/>
                    <a:lstStyle/>
                    <a:p>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40021960"/>
                  </a:ext>
                </a:extLst>
              </a:tr>
              <a:tr h="9634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cs typeface="Arial" panose="020B0604020202020204" pitchFamily="34" charset="0"/>
                        </a:rPr>
                        <a:t>Farmers satisfaction with their participation </a:t>
                      </a:r>
                      <a:r>
                        <a:rPr lang="en-US" sz="2000" kern="1200" dirty="0">
                          <a:effectLst/>
                          <a:latin typeface="Arial" panose="020B0604020202020204" pitchFamily="34" charset="0"/>
                          <a:cs typeface="Arial" panose="020B0604020202020204" pitchFamily="34" charset="0"/>
                        </a:rPr>
                        <a:t>in the district </a:t>
                      </a:r>
                      <a:r>
                        <a:rPr lang="en-US" sz="2000" kern="1200" dirty="0" err="1">
                          <a:effectLst/>
                          <a:latin typeface="Arial" panose="020B0604020202020204" pitchFamily="34" charset="0"/>
                          <a:cs typeface="Arial" panose="020B0604020202020204" pitchFamily="34" charset="0"/>
                        </a:rPr>
                        <a:t>Imihigo</a:t>
                      </a:r>
                      <a:r>
                        <a:rPr lang="en-US" sz="2000" kern="1200" dirty="0">
                          <a:effectLst/>
                          <a:latin typeface="Arial" panose="020B0604020202020204" pitchFamily="34" charset="0"/>
                          <a:cs typeface="Arial" panose="020B0604020202020204" pitchFamily="34" charset="0"/>
                        </a:rPr>
                        <a:t> planning  </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23</a:t>
                      </a:r>
                    </a:p>
                  </a:txBody>
                  <a:tcPr/>
                </a:tc>
                <a:tc>
                  <a:txBody>
                    <a:bodyPr/>
                    <a:lstStyle/>
                    <a:p>
                      <a:r>
                        <a:rPr lang="en-US" sz="2000" dirty="0">
                          <a:latin typeface="Arial" panose="020B0604020202020204" pitchFamily="34" charset="0"/>
                          <a:cs typeface="Arial" panose="020B0604020202020204" pitchFamily="34" charset="0"/>
                        </a:rPr>
                        <a:t>53</a:t>
                      </a:r>
                    </a:p>
                  </a:txBody>
                  <a:tcPr/>
                </a:tc>
                <a:tc>
                  <a:txBody>
                    <a:bodyPr/>
                    <a:lstStyle/>
                    <a:p>
                      <a:r>
                        <a:rPr lang="en-US" sz="2000" dirty="0">
                          <a:latin typeface="Arial" panose="020B0604020202020204" pitchFamily="34" charset="0"/>
                          <a:cs typeface="Arial" panose="020B0604020202020204" pitchFamily="34" charset="0"/>
                        </a:rPr>
                        <a:t> 62.8 </a:t>
                      </a:r>
                    </a:p>
                  </a:txBody>
                  <a:tcPr/>
                </a:tc>
                <a:tc>
                  <a:txBody>
                    <a:bodyPr/>
                    <a:lstStyle/>
                    <a:p>
                      <a:r>
                        <a:rPr lang="en-US" sz="2000" dirty="0">
                          <a:latin typeface="Arial" panose="020B0604020202020204" pitchFamily="34" charset="0"/>
                          <a:cs typeface="Arial" panose="020B0604020202020204" pitchFamily="34" charset="0"/>
                        </a:rPr>
                        <a:t>62.24</a:t>
                      </a:r>
                    </a:p>
                  </a:txBody>
                  <a:tcPr/>
                </a:tc>
                <a:extLst>
                  <a:ext uri="{0D108BD9-81ED-4DB2-BD59-A6C34878D82A}">
                    <a16:rowId xmlns:a16="http://schemas.microsoft.com/office/drawing/2014/main" val="883381448"/>
                  </a:ext>
                </a:extLst>
              </a:tr>
              <a:tr h="671506">
                <a:tc>
                  <a:txBody>
                    <a:bodyPr/>
                    <a:lstStyle/>
                    <a:p>
                      <a:r>
                        <a:rPr lang="en-US" sz="2000" dirty="0">
                          <a:latin typeface="Arial" panose="020B0604020202020204" pitchFamily="34" charset="0"/>
                          <a:cs typeface="Arial" panose="020B0604020202020204" pitchFamily="34" charset="0"/>
                        </a:rPr>
                        <a:t>Farmers satisfaction with their participation in Evaluation </a:t>
                      </a:r>
                    </a:p>
                  </a:txBody>
                  <a:tcPr/>
                </a:tc>
                <a:tc>
                  <a:txBody>
                    <a:bodyPr/>
                    <a:lstStyle/>
                    <a:p>
                      <a:r>
                        <a:rPr lang="en-US" sz="2000" dirty="0">
                          <a:latin typeface="Arial" panose="020B0604020202020204" pitchFamily="34" charset="0"/>
                          <a:cs typeface="Arial" panose="020B0604020202020204" pitchFamily="34" charset="0"/>
                        </a:rPr>
                        <a:t>20.8</a:t>
                      </a:r>
                    </a:p>
                  </a:txBody>
                  <a:tcPr/>
                </a:tc>
                <a:tc>
                  <a:txBody>
                    <a:bodyPr/>
                    <a:lstStyle/>
                    <a:p>
                      <a:r>
                        <a:rPr lang="en-US" sz="2000" dirty="0">
                          <a:latin typeface="Arial" panose="020B0604020202020204" pitchFamily="34" charset="0"/>
                          <a:cs typeface="Arial" panose="020B0604020202020204" pitchFamily="34" charset="0"/>
                        </a:rPr>
                        <a:t>49.2</a:t>
                      </a:r>
                    </a:p>
                  </a:txBody>
                  <a:tcPr/>
                </a:tc>
                <a:tc>
                  <a:txBody>
                    <a:bodyPr/>
                    <a:lstStyle/>
                    <a:p>
                      <a:r>
                        <a:rPr lang="en-US" sz="2000" dirty="0">
                          <a:latin typeface="Arial" panose="020B0604020202020204" pitchFamily="34" charset="0"/>
                          <a:cs typeface="Arial" panose="020B0604020202020204" pitchFamily="34" charset="0"/>
                        </a:rPr>
                        <a:t>62.02</a:t>
                      </a: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91863936"/>
                  </a:ext>
                </a:extLst>
              </a:tr>
              <a:tr h="467002">
                <a:tc>
                  <a:txBody>
                    <a:bodyPr/>
                    <a:lstStyle/>
                    <a:p>
                      <a:r>
                        <a:rPr lang="en-US" sz="2000" b="1" dirty="0">
                          <a:latin typeface="Arial" panose="020B0604020202020204" pitchFamily="34" charset="0"/>
                          <a:cs typeface="Arial" panose="020B0604020202020204" pitchFamily="34" charset="0"/>
                        </a:rPr>
                        <a:t>Challenges : </a:t>
                      </a:r>
                    </a:p>
                  </a:txBody>
                  <a:tcPr/>
                </a:tc>
                <a:tc>
                  <a:txBody>
                    <a:bodyPr/>
                    <a:lstStyle/>
                    <a:p>
                      <a:endParaRPr lang="en-US" sz="2000">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4830438"/>
                  </a:ext>
                </a:extLst>
              </a:tr>
              <a:tr h="439185">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no farmers' strong participation in setting prices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61831972"/>
                  </a:ext>
                </a:extLst>
              </a:tr>
              <a:tr h="671506">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Farmers' return on their investments is  low</a:t>
                      </a:r>
                    </a:p>
                    <a:p>
                      <a:pPr algn="ctr"/>
                      <a:endParaRPr lang="en-US" sz="20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06749194"/>
                  </a:ext>
                </a:extLst>
              </a:tr>
            </a:tbl>
          </a:graphicData>
        </a:graphic>
      </p:graphicFrame>
      <p:pic>
        <p:nvPicPr>
          <p:cNvPr id="11" name="Picture 10">
            <a:extLst>
              <a:ext uri="{FF2B5EF4-FFF2-40B4-BE49-F238E27FC236}">
                <a16:creationId xmlns:a16="http://schemas.microsoft.com/office/drawing/2014/main" id="{AA3C5812-54C4-4E4D-BBFE-03BECC4829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4" name="Picture 13">
            <a:extLst>
              <a:ext uri="{FF2B5EF4-FFF2-40B4-BE49-F238E27FC236}">
                <a16:creationId xmlns:a16="http://schemas.microsoft.com/office/drawing/2014/main" id="{F7152885-E88A-4DEF-99C0-066309BBCC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357454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Lessons learnt</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624B6B93-7EAC-43C6-97C9-FD409B5015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6130" y="2481160"/>
            <a:ext cx="3459449" cy="3128403"/>
          </a:xfrm>
          <a:prstGeom prst="rect">
            <a:avLst/>
          </a:prstGeom>
        </p:spPr>
      </p:pic>
      <p:pic>
        <p:nvPicPr>
          <p:cNvPr id="14" name="Picture 13">
            <a:extLst>
              <a:ext uri="{FF2B5EF4-FFF2-40B4-BE49-F238E27FC236}">
                <a16:creationId xmlns:a16="http://schemas.microsoft.com/office/drawing/2014/main" id="{7611FD5E-B74B-42D0-B6DE-616860F28D4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5064" y="2480602"/>
            <a:ext cx="3785937" cy="3128961"/>
          </a:xfrm>
          <a:prstGeom prst="rect">
            <a:avLst/>
          </a:prstGeom>
          <a:noFill/>
          <a:ln>
            <a:noFill/>
          </a:ln>
        </p:spPr>
      </p:pic>
      <p:sp>
        <p:nvSpPr>
          <p:cNvPr id="15" name="Content Placeholder 16">
            <a:extLst>
              <a:ext uri="{FF2B5EF4-FFF2-40B4-BE49-F238E27FC236}">
                <a16:creationId xmlns:a16="http://schemas.microsoft.com/office/drawing/2014/main" id="{D596BB71-C544-4CC9-B713-4016A8588987}"/>
              </a:ext>
            </a:extLst>
          </p:cNvPr>
          <p:cNvSpPr>
            <a:spLocks noGrp="1"/>
          </p:cNvSpPr>
          <p:nvPr>
            <p:ph idx="1"/>
          </p:nvPr>
        </p:nvSpPr>
        <p:spPr>
          <a:xfrm>
            <a:off x="838200" y="1311003"/>
            <a:ext cx="10515600" cy="4299118"/>
          </a:xfrm>
        </p:spPr>
        <p:txBody>
          <a:bodyPr>
            <a:normAutofit/>
          </a:bodyPr>
          <a:lstStyle/>
          <a:p>
            <a:pPr marL="0" indent="0" algn="ctr" defTabSz="914400" eaLnBrk="0" fontAlgn="base" hangingPunct="0">
              <a:lnSpc>
                <a:spcPct val="115000"/>
              </a:lnSpc>
              <a:spcBef>
                <a:spcPct val="0"/>
              </a:spcBef>
              <a:spcAft>
                <a:spcPct val="0"/>
              </a:spcAft>
              <a:buSzTx/>
              <a:buNone/>
              <a:defRPr/>
            </a:pPr>
            <a:r>
              <a:rPr lang="en-US" sz="2200" b="1" dirty="0">
                <a:solidFill>
                  <a:schemeClr val="tx1"/>
                </a:solidFill>
                <a:latin typeface="Arial" panose="020B0604020202020204" pitchFamily="34" charset="0"/>
              </a:rPr>
              <a:t>Effective citizen participation in agriculture can be a real ingredient of transformation in agriculture.</a:t>
            </a:r>
          </a:p>
        </p:txBody>
      </p:sp>
      <p:pic>
        <p:nvPicPr>
          <p:cNvPr id="12" name="Picture 11">
            <a:extLst>
              <a:ext uri="{FF2B5EF4-FFF2-40B4-BE49-F238E27FC236}">
                <a16:creationId xmlns:a16="http://schemas.microsoft.com/office/drawing/2014/main" id="{FCCC13BB-FC89-4D66-B9A6-3CC760B106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6" name="Picture 15">
            <a:extLst>
              <a:ext uri="{FF2B5EF4-FFF2-40B4-BE49-F238E27FC236}">
                <a16:creationId xmlns:a16="http://schemas.microsoft.com/office/drawing/2014/main" id="{FC7C0ACE-541A-4606-8C64-064E9BBCEE9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51569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Lessons learnt, Cont.</a:t>
            </a:r>
            <a:endParaRPr lang="en-US" sz="3200" b="1" u="sng" dirty="0">
              <a:solidFill>
                <a:srgbClr val="134BA7"/>
              </a:solidFill>
              <a:latin typeface="Arial Narrow" panose="020B0606020202030204" pitchFamily="34" charset="0"/>
            </a:endParaRPr>
          </a:p>
        </p:txBody>
      </p:sp>
      <p:sp>
        <p:nvSpPr>
          <p:cNvPr id="15" name="TextBox 14">
            <a:extLst>
              <a:ext uri="{FF2B5EF4-FFF2-40B4-BE49-F238E27FC236}">
                <a16:creationId xmlns:a16="http://schemas.microsoft.com/office/drawing/2014/main" id="{71AF6FD3-9E75-4A6F-9123-7BD750239A52}"/>
              </a:ext>
            </a:extLst>
          </p:cNvPr>
          <p:cNvSpPr txBox="1"/>
          <p:nvPr/>
        </p:nvSpPr>
        <p:spPr>
          <a:xfrm>
            <a:off x="5284140" y="2530281"/>
            <a:ext cx="6067202" cy="283154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Farmers committee interventions recognized by local leaders and their mandate expanded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GPSA Farmers committees serve as liaisons between farmers and authorities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Farmers Councilors week lead by Farmers Committees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752F617-5389-4A30-A71A-D748A2FEC62C}"/>
              </a:ext>
            </a:extLst>
          </p:cNvPr>
          <p:cNvSpPr txBox="1"/>
          <p:nvPr/>
        </p:nvSpPr>
        <p:spPr>
          <a:xfrm>
            <a:off x="4698106" y="1215309"/>
            <a:ext cx="6653236" cy="1227195"/>
          </a:xfrm>
          <a:prstGeom prst="rect">
            <a:avLst/>
          </a:prstGeom>
          <a:noFill/>
        </p:spPr>
        <p:txBody>
          <a:bodyPr wrap="square">
            <a:spAutoFit/>
          </a:bodyPr>
          <a:lstStyle/>
          <a:p>
            <a:pPr marL="0" indent="0" algn="ctr" defTabSz="914400" eaLnBrk="0" fontAlgn="base" hangingPunct="0">
              <a:lnSpc>
                <a:spcPct val="115000"/>
              </a:lnSpc>
              <a:spcBef>
                <a:spcPct val="0"/>
              </a:spcBef>
              <a:spcAft>
                <a:spcPct val="0"/>
              </a:spcAft>
              <a:buSzTx/>
              <a:buNone/>
              <a:defRPr/>
            </a:pPr>
            <a:r>
              <a:rPr lang="en-US" sz="2200" b="1" dirty="0">
                <a:solidFill>
                  <a:schemeClr val="tx1"/>
                </a:solidFill>
                <a:latin typeface="Arial" panose="020B0604020202020204" pitchFamily="34" charset="0"/>
              </a:rPr>
              <a:t>When both citizens and leaders are empowered, citizen participation can become more real and more impactful</a:t>
            </a:r>
          </a:p>
        </p:txBody>
      </p:sp>
      <p:pic>
        <p:nvPicPr>
          <p:cNvPr id="17" name="Picture 91" descr="C:\Users\LAETITIA\AppData\Local\Microsoft\Windows\Temporary Internet Files\Content.Word\IMG_20210915_095410.jpg">
            <a:extLst>
              <a:ext uri="{FF2B5EF4-FFF2-40B4-BE49-F238E27FC236}">
                <a16:creationId xmlns:a16="http://schemas.microsoft.com/office/drawing/2014/main" id="{834C43FD-0452-4410-977B-75FD79BF96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323" y="1018573"/>
            <a:ext cx="3857448" cy="234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IMG-20200125-WA0002">
            <a:extLst>
              <a:ext uri="{FF2B5EF4-FFF2-40B4-BE49-F238E27FC236}">
                <a16:creationId xmlns:a16="http://schemas.microsoft.com/office/drawing/2014/main" id="{A5891146-BC32-496B-99E0-1AFD2748F98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658" y="3359382"/>
            <a:ext cx="3857448" cy="2310922"/>
          </a:xfrm>
          <a:prstGeom prst="rect">
            <a:avLst/>
          </a:prstGeom>
          <a:noFill/>
          <a:ln>
            <a:noFill/>
          </a:ln>
        </p:spPr>
      </p:pic>
      <p:pic>
        <p:nvPicPr>
          <p:cNvPr id="16" name="Picture 15">
            <a:extLst>
              <a:ext uri="{FF2B5EF4-FFF2-40B4-BE49-F238E27FC236}">
                <a16:creationId xmlns:a16="http://schemas.microsoft.com/office/drawing/2014/main" id="{B239595F-0F9D-495D-AEAE-169422515D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9" name="Picture 18">
            <a:extLst>
              <a:ext uri="{FF2B5EF4-FFF2-40B4-BE49-F238E27FC236}">
                <a16:creationId xmlns:a16="http://schemas.microsoft.com/office/drawing/2014/main" id="{59B6684D-047A-4A0A-9ADB-D30C9A43B1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314769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Lessons learnt, Cont.</a:t>
            </a:r>
            <a:endParaRPr lang="en-US" sz="3200" b="1" u="sng" dirty="0">
              <a:solidFill>
                <a:srgbClr val="134BA7"/>
              </a:solidFill>
              <a:latin typeface="Arial Narrow" panose="020B0606020202030204" pitchFamily="34" charset="0"/>
            </a:endParaRPr>
          </a:p>
        </p:txBody>
      </p:sp>
      <p:sp>
        <p:nvSpPr>
          <p:cNvPr id="15" name="TextBox 14">
            <a:extLst>
              <a:ext uri="{FF2B5EF4-FFF2-40B4-BE49-F238E27FC236}">
                <a16:creationId xmlns:a16="http://schemas.microsoft.com/office/drawing/2014/main" id="{71AF6FD3-9E75-4A6F-9123-7BD750239A52}"/>
              </a:ext>
            </a:extLst>
          </p:cNvPr>
          <p:cNvSpPr txBox="1"/>
          <p:nvPr/>
        </p:nvSpPr>
        <p:spPr>
          <a:xfrm>
            <a:off x="5284139" y="2530281"/>
            <a:ext cx="6426857" cy="212365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Organized a joint community awareness campaign to raise awareness among farmers about COVID-19 and its prevention measures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Provided feedback through radio talks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Created WhatsApp group for farmers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Days of Participation toolkit (</a:t>
            </a:r>
            <a:r>
              <a:rPr lang="en-US" sz="2200" dirty="0" err="1">
                <a:solidFill>
                  <a:prstClr val="black"/>
                </a:solidFill>
                <a:latin typeface="Arial" panose="020B0604020202020204" pitchFamily="34" charset="0"/>
                <a:ea typeface="Calibri" panose="020F0502020204030204" pitchFamily="34" charset="0"/>
                <a:cs typeface="Arial" panose="020B0604020202020204" pitchFamily="34" charset="0"/>
              </a:rPr>
              <a:t>DoP</a:t>
            </a: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 digitalized</a:t>
            </a:r>
          </a:p>
        </p:txBody>
      </p:sp>
      <p:sp>
        <p:nvSpPr>
          <p:cNvPr id="14" name="TextBox 13">
            <a:extLst>
              <a:ext uri="{FF2B5EF4-FFF2-40B4-BE49-F238E27FC236}">
                <a16:creationId xmlns:a16="http://schemas.microsoft.com/office/drawing/2014/main" id="{A752F617-5389-4A30-A71A-D748A2FEC62C}"/>
              </a:ext>
            </a:extLst>
          </p:cNvPr>
          <p:cNvSpPr txBox="1"/>
          <p:nvPr/>
        </p:nvSpPr>
        <p:spPr>
          <a:xfrm>
            <a:off x="5245577" y="1536251"/>
            <a:ext cx="6093068" cy="837858"/>
          </a:xfrm>
          <a:prstGeom prst="rect">
            <a:avLst/>
          </a:prstGeom>
          <a:noFill/>
        </p:spPr>
        <p:txBody>
          <a:bodyPr wrap="square">
            <a:spAutoFit/>
          </a:bodyPr>
          <a:lstStyle/>
          <a:p>
            <a:pPr marL="0" indent="0" algn="ctr" defTabSz="914400" eaLnBrk="0" fontAlgn="base" hangingPunct="0">
              <a:lnSpc>
                <a:spcPct val="115000"/>
              </a:lnSpc>
              <a:spcBef>
                <a:spcPct val="0"/>
              </a:spcBef>
              <a:spcAft>
                <a:spcPct val="0"/>
              </a:spcAft>
              <a:buSzTx/>
              <a:buNone/>
              <a:defRPr/>
            </a:pPr>
            <a:r>
              <a:rPr lang="en-US" sz="2200" b="1" dirty="0">
                <a:solidFill>
                  <a:schemeClr val="tx1"/>
                </a:solidFill>
                <a:latin typeface="Arial" panose="020B0604020202020204" pitchFamily="34" charset="0"/>
              </a:rPr>
              <a:t>Project Intervention changes to respond to COVID-19 emergency</a:t>
            </a:r>
          </a:p>
        </p:txBody>
      </p:sp>
      <p:pic>
        <p:nvPicPr>
          <p:cNvPr id="12" name="Content Placeholder 7" descr="Graphical user interface, text, application&#10;&#10;Description automatically generated">
            <a:extLst>
              <a:ext uri="{FF2B5EF4-FFF2-40B4-BE49-F238E27FC236}">
                <a16:creationId xmlns:a16="http://schemas.microsoft.com/office/drawing/2014/main" id="{AB87728A-5C16-4E73-957B-63D5D747AA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tretch/>
        </p:blipFill>
        <p:spPr>
          <a:xfrm>
            <a:off x="1034859" y="1204763"/>
            <a:ext cx="2846676" cy="4396411"/>
          </a:xfrm>
          <a:prstGeom prst="rect">
            <a:avLst/>
          </a:prstGeom>
          <a:ln w="88900" cap="sq" cmpd="thickThin">
            <a:solidFill>
              <a:srgbClr val="000000"/>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id="{5B3A4F85-8491-483A-97AF-E0C722C92F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7" name="Picture 16">
            <a:extLst>
              <a:ext uri="{FF2B5EF4-FFF2-40B4-BE49-F238E27FC236}">
                <a16:creationId xmlns:a16="http://schemas.microsoft.com/office/drawing/2014/main" id="{D3752BC7-CBF4-42BD-B9AB-1646F457F8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273016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extLst>
              <p:ext uri="{D42A27DB-BD31-4B8C-83A1-F6EECF244321}">
                <p14:modId xmlns:p14="http://schemas.microsoft.com/office/powerpoint/2010/main" val="27652242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1870A67-CE42-E24C-A26B-71E0EEEBA404}"/>
              </a:ext>
            </a:extLst>
          </p:cNvPr>
          <p:cNvSpPr>
            <a:spLocks noGrp="1"/>
          </p:cNvSpPr>
          <p:nvPr>
            <p:ph idx="1"/>
          </p:nvPr>
        </p:nvSpPr>
        <p:spPr>
          <a:xfrm>
            <a:off x="838200" y="1825625"/>
            <a:ext cx="10515600" cy="3784495"/>
          </a:xfrm>
        </p:spPr>
        <p:txBody>
          <a:bodyPr>
            <a:normAutofit/>
          </a:bodyPr>
          <a:lstStyle/>
          <a:p>
            <a:pPr>
              <a:lnSpc>
                <a:spcPct val="150000"/>
              </a:lnSpc>
            </a:pPr>
            <a:r>
              <a:rPr lang="de-DE" sz="2200" dirty="0">
                <a:latin typeface="Arial" panose="020B0604020202020204" pitchFamily="34" charset="0"/>
                <a:cs typeface="Arial" panose="020B0604020202020204" pitchFamily="34" charset="0"/>
              </a:rPr>
              <a:t>Introduction to the political economy of PCs (Performance Contracts)/Imihigo</a:t>
            </a:r>
          </a:p>
          <a:p>
            <a:pPr>
              <a:lnSpc>
                <a:spcPct val="150000"/>
              </a:lnSpc>
            </a:pPr>
            <a:r>
              <a:rPr lang="de-DE" sz="2200" dirty="0">
                <a:latin typeface="Arial" panose="020B0604020202020204" pitchFamily="34" charset="0"/>
                <a:cs typeface="Arial" panose="020B0604020202020204" pitchFamily="34" charset="0"/>
              </a:rPr>
              <a:t>Participatory planning in agricultural PCs: Lessons from Nyanza and Kayonza Districts</a:t>
            </a:r>
          </a:p>
          <a:p>
            <a:pPr>
              <a:lnSpc>
                <a:spcPct val="150000"/>
              </a:lnSpc>
            </a:pPr>
            <a:r>
              <a:rPr lang="de-DE" sz="2200" dirty="0">
                <a:latin typeface="Arial" panose="020B0604020202020204" pitchFamily="34" charset="0"/>
                <a:cs typeface="Arial" panose="020B0604020202020204" pitchFamily="34" charset="0"/>
              </a:rPr>
              <a:t>Citizen testimonies (recorded) from the 2 Districts</a:t>
            </a:r>
          </a:p>
          <a:p>
            <a:pPr>
              <a:lnSpc>
                <a:spcPct val="150000"/>
              </a:lnSpc>
            </a:pPr>
            <a:r>
              <a:rPr lang="de-DE" sz="2200" dirty="0">
                <a:latin typeface="Arial" panose="020B0604020202020204" pitchFamily="34" charset="0"/>
                <a:cs typeface="Arial" panose="020B0604020202020204" pitchFamily="34" charset="0"/>
              </a:rPr>
              <a:t>Discussion</a:t>
            </a:r>
            <a:endParaRPr lang="en-PE" sz="2200" dirty="0">
              <a:latin typeface="Arial" panose="020B0604020202020204" pitchFamily="34" charset="0"/>
              <a:cs typeface="Arial" panose="020B0604020202020204" pitchFamily="34" charset="0"/>
            </a:endParaRPr>
          </a:p>
        </p:txBody>
      </p: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BBL Agenda</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64D6D1B7-FEF2-48BF-A9AD-D6C5B8DB18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443C7F86-725E-452D-B84C-47838F4CA6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234696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Lessons learnt, Cont.</a:t>
            </a:r>
            <a:endParaRPr lang="en-US" sz="3200" b="1" u="sng" dirty="0">
              <a:solidFill>
                <a:srgbClr val="134BA7"/>
              </a:solidFill>
              <a:latin typeface="Arial Narrow" panose="020B0606020202030204" pitchFamily="34" charset="0"/>
            </a:endParaRPr>
          </a:p>
        </p:txBody>
      </p:sp>
      <p:sp>
        <p:nvSpPr>
          <p:cNvPr id="15" name="TextBox 14">
            <a:extLst>
              <a:ext uri="{FF2B5EF4-FFF2-40B4-BE49-F238E27FC236}">
                <a16:creationId xmlns:a16="http://schemas.microsoft.com/office/drawing/2014/main" id="{71AF6FD3-9E75-4A6F-9123-7BD750239A52}"/>
              </a:ext>
            </a:extLst>
          </p:cNvPr>
          <p:cNvSpPr txBox="1"/>
          <p:nvPr/>
        </p:nvSpPr>
        <p:spPr>
          <a:xfrm>
            <a:off x="4433224" y="2558844"/>
            <a:ext cx="6839978" cy="3139321"/>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farming activities were taught to be fit for aged people.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ea typeface="Calibri" panose="020F0502020204030204" pitchFamily="34" charset="0"/>
                <a:cs typeface="Arial" panose="020B0604020202020204" pitchFamily="34" charset="0"/>
              </a:rPr>
              <a:t>However, involving youth effectively in choosing the type of crops and introducing mechanization have encouraged us to participate in the farming of vegetable and fruits which is giving us good money in a short while.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752F617-5389-4A30-A71A-D748A2FEC62C}"/>
              </a:ext>
            </a:extLst>
          </p:cNvPr>
          <p:cNvSpPr txBox="1"/>
          <p:nvPr/>
        </p:nvSpPr>
        <p:spPr>
          <a:xfrm>
            <a:off x="4600119" y="1071915"/>
            <a:ext cx="6093068" cy="1227195"/>
          </a:xfrm>
          <a:prstGeom prst="rect">
            <a:avLst/>
          </a:prstGeom>
          <a:noFill/>
        </p:spPr>
        <p:txBody>
          <a:bodyPr wrap="square">
            <a:spAutoFit/>
          </a:bodyPr>
          <a:lstStyle/>
          <a:p>
            <a:pPr marL="0" indent="0" algn="ctr" defTabSz="914400" eaLnBrk="0" fontAlgn="base" hangingPunct="0">
              <a:lnSpc>
                <a:spcPct val="115000"/>
              </a:lnSpc>
              <a:spcBef>
                <a:spcPct val="0"/>
              </a:spcBef>
              <a:spcAft>
                <a:spcPct val="0"/>
              </a:spcAft>
              <a:buSzTx/>
              <a:buNone/>
              <a:defRPr/>
            </a:pPr>
            <a:r>
              <a:rPr lang="en-US" sz="2200" b="1" dirty="0">
                <a:solidFill>
                  <a:schemeClr val="tx1"/>
                </a:solidFill>
                <a:latin typeface="Arial" panose="020B0604020202020204" pitchFamily="34" charset="0"/>
                <a:cs typeface="Arial" panose="020B0604020202020204" pitchFamily="34" charset="0"/>
              </a:rPr>
              <a:t>Increasing meaningful participation in decision making process of agricultural project retains youth in agriculture</a:t>
            </a:r>
          </a:p>
        </p:txBody>
      </p:sp>
      <p:pic>
        <p:nvPicPr>
          <p:cNvPr id="12" name="Picture 11">
            <a:extLst>
              <a:ext uri="{FF2B5EF4-FFF2-40B4-BE49-F238E27FC236}">
                <a16:creationId xmlns:a16="http://schemas.microsoft.com/office/drawing/2014/main" id="{2E79228C-3747-494C-A51E-CEB32AAE40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353" y="1299086"/>
            <a:ext cx="3366453" cy="2229730"/>
          </a:xfrm>
          <a:prstGeom prst="rect">
            <a:avLst/>
          </a:prstGeom>
        </p:spPr>
      </p:pic>
      <p:pic>
        <p:nvPicPr>
          <p:cNvPr id="17" name="Picture 16">
            <a:extLst>
              <a:ext uri="{FF2B5EF4-FFF2-40B4-BE49-F238E27FC236}">
                <a16:creationId xmlns:a16="http://schemas.microsoft.com/office/drawing/2014/main" id="{9673852C-EC58-4602-8BBB-AF1961D4F9D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3353" y="3208877"/>
            <a:ext cx="3366453" cy="2522110"/>
          </a:xfrm>
          <a:prstGeom prst="rect">
            <a:avLst/>
          </a:prstGeom>
          <a:noFill/>
          <a:ln>
            <a:noFill/>
          </a:ln>
        </p:spPr>
      </p:pic>
      <p:pic>
        <p:nvPicPr>
          <p:cNvPr id="16" name="Picture 15">
            <a:extLst>
              <a:ext uri="{FF2B5EF4-FFF2-40B4-BE49-F238E27FC236}">
                <a16:creationId xmlns:a16="http://schemas.microsoft.com/office/drawing/2014/main" id="{FD2A3857-FEA0-4626-9265-69142D1B56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8" name="Picture 17">
            <a:extLst>
              <a:ext uri="{FF2B5EF4-FFF2-40B4-BE49-F238E27FC236}">
                <a16:creationId xmlns:a16="http://schemas.microsoft.com/office/drawing/2014/main" id="{759F57DA-6279-4C81-9D5E-4667683CF9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44152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Way Forward</a:t>
            </a:r>
            <a:endParaRPr lang="en-US" sz="3200" b="1" u="sng" dirty="0">
              <a:solidFill>
                <a:srgbClr val="134BA7"/>
              </a:solidFill>
              <a:latin typeface="Arial Narrow" panose="020B0606020202030204" pitchFamily="34" charset="0"/>
            </a:endParaRPr>
          </a:p>
        </p:txBody>
      </p:sp>
      <p:sp>
        <p:nvSpPr>
          <p:cNvPr id="15" name="TextBox 14">
            <a:extLst>
              <a:ext uri="{FF2B5EF4-FFF2-40B4-BE49-F238E27FC236}">
                <a16:creationId xmlns:a16="http://schemas.microsoft.com/office/drawing/2014/main" id="{71AF6FD3-9E75-4A6F-9123-7BD750239A52}"/>
              </a:ext>
            </a:extLst>
          </p:cNvPr>
          <p:cNvSpPr txBox="1"/>
          <p:nvPr/>
        </p:nvSpPr>
        <p:spPr>
          <a:xfrm>
            <a:off x="840658" y="1017638"/>
            <a:ext cx="10159036" cy="3477875"/>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Building on the initiated concepts &amp; SA mechanisms to further enhance the project interventions on:</a:t>
            </a:r>
            <a:b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solidFill>
                  <a:prstClr val="black"/>
                </a:solidFill>
                <a:latin typeface="Arial" panose="020B0604020202020204" pitchFamily="34" charset="0"/>
                <a:ea typeface="Calibri" panose="020F0502020204030204" pitchFamily="34" charset="0"/>
                <a:cs typeface="Arial" panose="020B0604020202020204" pitchFamily="34" charset="0"/>
              </a:rPr>
              <a:t>New methodology of farmers priorities identification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more detail, click </a:t>
            </a: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8"/>
              </a:rPr>
              <a:t>here</a:t>
            </a:r>
            <a:endPar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solidFill>
                  <a:prstClr val="black"/>
                </a:solidFill>
                <a:latin typeface="Arial" panose="020B0604020202020204" pitchFamily="34" charset="0"/>
                <a:ea typeface="Calibri" panose="020F0502020204030204" pitchFamily="34" charset="0"/>
                <a:cs typeface="Arial" panose="020B0604020202020204" pitchFamily="34" charset="0"/>
              </a:rPr>
              <a:t>Institutionalizing the initiated SA</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Increasing farmers participation in price setting and their bargaining power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solidFill>
                  <a:prstClr val="black"/>
                </a:solidFill>
                <a:latin typeface="Arial" panose="020B0604020202020204" pitchFamily="34" charset="0"/>
                <a:ea typeface="Calibri" panose="020F0502020204030204" pitchFamily="34" charset="0"/>
                <a:cs typeface="Arial" panose="020B0604020202020204" pitchFamily="34" charset="0"/>
              </a:rPr>
              <a:t>Strengthening mentorship training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Scaling up SA to improve Performance contracts to new 3 districts (Rubavu, Burera, and Kamonyi) with funds from FCDO</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4DE26DE-2DC0-4C11-9578-CF99DAF644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B88BBBB1-3FF4-4096-A226-FB8549C464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76788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E1E8B1F-A4EE-F645-9665-0C64C1FCEE6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2" name="Object 11" hidden="1">
                        <a:extLst>
                          <a:ext uri="{FF2B5EF4-FFF2-40B4-BE49-F238E27FC236}">
                            <a16:creationId xmlns:a16="http://schemas.microsoft.com/office/drawing/2014/main" id="{FE1E8B1F-A4EE-F645-9665-0C64C1FCEE6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1BEB7566-256B-104C-B131-53C581ABD38C}"/>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F6E6940-23FF-41D0-B306-82E602D8DE4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89" t="7192" r="5124" b="8235"/>
          <a:stretch/>
        </p:blipFill>
        <p:spPr>
          <a:xfrm>
            <a:off x="1057903" y="6045034"/>
            <a:ext cx="545077" cy="543037"/>
          </a:xfrm>
          <a:prstGeom prst="rect">
            <a:avLst/>
          </a:prstGeom>
        </p:spPr>
      </p:pic>
      <p:pic>
        <p:nvPicPr>
          <p:cNvPr id="10" name="Picture 9">
            <a:extLst>
              <a:ext uri="{FF2B5EF4-FFF2-40B4-BE49-F238E27FC236}">
                <a16:creationId xmlns:a16="http://schemas.microsoft.com/office/drawing/2014/main" id="{08C10B9C-5634-4702-9075-F4CFDBD3E7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7394" y="6067301"/>
            <a:ext cx="545077" cy="548651"/>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A7A6993A-6482-4D65-8D91-FB5100EC7BE9}"/>
              </a:ext>
            </a:extLst>
          </p:cNvPr>
          <p:cNvPicPr>
            <a:picLocks noChangeAspect="1"/>
          </p:cNvPicPr>
          <p:nvPr/>
        </p:nvPicPr>
        <p:blipFill>
          <a:blip r:embed="rId7"/>
          <a:stretch>
            <a:fillRect/>
          </a:stretch>
        </p:blipFill>
        <p:spPr>
          <a:xfrm>
            <a:off x="2182471" y="6067301"/>
            <a:ext cx="2702266" cy="491107"/>
          </a:xfrm>
          <a:prstGeom prst="rect">
            <a:avLst/>
          </a:prstGeom>
        </p:spPr>
      </p:pic>
      <p:sp>
        <p:nvSpPr>
          <p:cNvPr id="6" name="Subtitle 5">
            <a:extLst>
              <a:ext uri="{FF2B5EF4-FFF2-40B4-BE49-F238E27FC236}">
                <a16:creationId xmlns:a16="http://schemas.microsoft.com/office/drawing/2014/main" id="{6A189727-4F1C-4AB7-B572-1D6419CD8ABB}"/>
              </a:ext>
            </a:extLst>
          </p:cNvPr>
          <p:cNvSpPr>
            <a:spLocks noGrp="1"/>
          </p:cNvSpPr>
          <p:nvPr>
            <p:ph type="subTitle" idx="1"/>
          </p:nvPr>
        </p:nvSpPr>
        <p:spPr/>
        <p:txBody>
          <a:bodyPr>
            <a:normAutofit fontScale="77500" lnSpcReduction="20000"/>
          </a:bodyPr>
          <a:lstStyle/>
          <a:p>
            <a:r>
              <a:rPr lang="de-DE" sz="2400" b="1" dirty="0">
                <a:solidFill>
                  <a:srgbClr val="203A9C"/>
                </a:solidFill>
                <a:latin typeface="Futura Medium" panose="020B0602020204020303" pitchFamily="34" charset="-79"/>
                <a:cs typeface="Futura Medium" panose="020B0602020204020303" pitchFamily="34" charset="-79"/>
              </a:rPr>
              <a:t>THANK YOU</a:t>
            </a:r>
          </a:p>
          <a:p>
            <a:r>
              <a:rPr lang="de-DE" dirty="0">
                <a:solidFill>
                  <a:srgbClr val="203A9C"/>
                </a:solidFill>
                <a:cs typeface="Futura Medium" panose="020B0602020204020303" pitchFamily="34" charset="-79"/>
                <a:hlinkClick r:id="rId8"/>
              </a:rPr>
              <a:t>www.tirwanda.org</a:t>
            </a:r>
            <a:endParaRPr lang="de-DE" dirty="0">
              <a:solidFill>
                <a:srgbClr val="203A9C"/>
              </a:solidFill>
              <a:cs typeface="Futura Medium" panose="020B0602020204020303" pitchFamily="34" charset="-79"/>
            </a:endParaRPr>
          </a:p>
          <a:p>
            <a:r>
              <a:rPr lang="de-DE" dirty="0">
                <a:solidFill>
                  <a:srgbClr val="203A9C"/>
                </a:solidFill>
                <a:cs typeface="Futura Medium" panose="020B0602020204020303" pitchFamily="34" charset="-79"/>
              </a:rPr>
              <a:t>Email: </a:t>
            </a:r>
            <a:r>
              <a:rPr lang="de-DE" dirty="0">
                <a:solidFill>
                  <a:srgbClr val="203A9C"/>
                </a:solidFill>
                <a:cs typeface="Futura Medium" panose="020B0602020204020303" pitchFamily="34" charset="-79"/>
                <a:hlinkClick r:id="rId9"/>
              </a:rPr>
              <a:t>info@tirwanda.org</a:t>
            </a:r>
            <a:endParaRPr lang="de-DE" dirty="0">
              <a:solidFill>
                <a:srgbClr val="203A9C"/>
              </a:solidFill>
              <a:cs typeface="Futura Medium" panose="020B0602020204020303" pitchFamily="34" charset="-79"/>
            </a:endParaRPr>
          </a:p>
          <a:p>
            <a:r>
              <a:rPr lang="de-DE" dirty="0">
                <a:solidFill>
                  <a:srgbClr val="203A9C"/>
                </a:solidFill>
                <a:cs typeface="Futura Medium" panose="020B0602020204020303" pitchFamily="34" charset="-79"/>
              </a:rPr>
              <a:t>Facebook: Transparency International Rwanda</a:t>
            </a:r>
          </a:p>
          <a:p>
            <a:r>
              <a:rPr lang="de-DE" dirty="0">
                <a:solidFill>
                  <a:srgbClr val="203A9C"/>
                </a:solidFill>
                <a:cs typeface="Futura Medium" panose="020B0602020204020303" pitchFamily="34" charset="-79"/>
              </a:rPr>
              <a:t>Twitter: @TI_Rwanda</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AF32B14C-16D0-49CD-A299-90BF07F4FA3B}"/>
              </a:ext>
            </a:extLst>
          </p:cNvPr>
          <p:cNvPicPr>
            <a:picLocks noChangeAspect="1"/>
          </p:cNvPicPr>
          <p:nvPr/>
        </p:nvPicPr>
        <p:blipFill>
          <a:blip r:embed="rId7"/>
          <a:stretch>
            <a:fillRect/>
          </a:stretch>
        </p:blipFill>
        <p:spPr>
          <a:xfrm>
            <a:off x="2523499" y="1957437"/>
            <a:ext cx="7145001" cy="1298525"/>
          </a:xfrm>
          <a:prstGeom prst="rect">
            <a:avLst/>
          </a:prstGeom>
        </p:spPr>
      </p:pic>
      <p:pic>
        <p:nvPicPr>
          <p:cNvPr id="14" name="Picture 13">
            <a:extLst>
              <a:ext uri="{FF2B5EF4-FFF2-40B4-BE49-F238E27FC236}">
                <a16:creationId xmlns:a16="http://schemas.microsoft.com/office/drawing/2014/main" id="{D600BB1F-F24C-4877-B728-6ABA4A1EC0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5" name="Picture 14">
            <a:extLst>
              <a:ext uri="{FF2B5EF4-FFF2-40B4-BE49-F238E27FC236}">
                <a16:creationId xmlns:a16="http://schemas.microsoft.com/office/drawing/2014/main" id="{483E5C06-7108-48AE-8D34-76BFABD808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4082840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extLst>
              <p:ext uri="{D42A27DB-BD31-4B8C-83A1-F6EECF244321}">
                <p14:modId xmlns:p14="http://schemas.microsoft.com/office/powerpoint/2010/main" val="8604653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5"/>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5"/>
          <a:srcRect t="1" r="19277" b="35401"/>
          <a:stretch/>
        </p:blipFill>
        <p:spPr>
          <a:xfrm rot="10800000" flipH="1" flipV="1">
            <a:off x="10485291" y="5764204"/>
            <a:ext cx="1706709" cy="1095391"/>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6776D9F8-FD26-41D2-B0FE-694384334220}"/>
              </a:ext>
            </a:extLst>
          </p:cNvPr>
          <p:cNvPicPr>
            <a:picLocks noChangeAspect="1"/>
          </p:cNvPicPr>
          <p:nvPr/>
        </p:nvPicPr>
        <p:blipFill>
          <a:blip r:embed="rId6"/>
          <a:stretch>
            <a:fillRect/>
          </a:stretch>
        </p:blipFill>
        <p:spPr>
          <a:xfrm>
            <a:off x="853353" y="5935496"/>
            <a:ext cx="2702266" cy="491107"/>
          </a:xfrm>
          <a:prstGeom prst="rect">
            <a:avLst/>
          </a:prstGeom>
        </p:spPr>
      </p:pic>
      <p:sp>
        <p:nvSpPr>
          <p:cNvPr id="19" name="Title 6">
            <a:extLst>
              <a:ext uri="{FF2B5EF4-FFF2-40B4-BE49-F238E27FC236}">
                <a16:creationId xmlns:a16="http://schemas.microsoft.com/office/drawing/2014/main" id="{6E11D7C2-C9FA-4827-8820-D1830AA507C4}"/>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Days of Participation</a:t>
            </a:r>
            <a:r>
              <a:rPr lang="de-DE" sz="3200" b="1" dirty="0">
                <a:solidFill>
                  <a:srgbClr val="134BA7"/>
                </a:solidFill>
                <a:latin typeface="Arial Narrow" panose="020B0606020202030204" pitchFamily="34" charset="0"/>
              </a:rPr>
              <a:t>: </a:t>
            </a:r>
            <a:r>
              <a:rPr lang="en-US" sz="3200" b="1" dirty="0">
                <a:solidFill>
                  <a:srgbClr val="134BA7"/>
                </a:solidFill>
                <a:latin typeface="Arial Narrow" panose="020B0606020202030204" pitchFamily="34" charset="0"/>
              </a:rPr>
              <a:t>“</a:t>
            </a:r>
            <a:r>
              <a:rPr lang="de-DE" sz="3200" b="1" dirty="0">
                <a:solidFill>
                  <a:srgbClr val="134BA7"/>
                </a:solidFill>
                <a:latin typeface="Arial Narrow" panose="020B0606020202030204" pitchFamily="34" charset="0"/>
              </a:rPr>
              <a:t>We create – we participate“</a:t>
            </a:r>
            <a:endParaRPr lang="en-US" sz="3200" b="1" u="sng" dirty="0">
              <a:solidFill>
                <a:srgbClr val="134BA7"/>
              </a:solidFill>
              <a:latin typeface="Arial Narrow" panose="020B0606020202030204" pitchFamily="34" charset="0"/>
            </a:endParaRPr>
          </a:p>
        </p:txBody>
      </p:sp>
      <p:pic>
        <p:nvPicPr>
          <p:cNvPr id="23" name="Picture 5">
            <a:extLst>
              <a:ext uri="{FF2B5EF4-FFF2-40B4-BE49-F238E27FC236}">
                <a16:creationId xmlns:a16="http://schemas.microsoft.com/office/drawing/2014/main" id="{80D9CA65-ED1B-4F53-AF9E-D64B0E368B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5941" y="1716362"/>
            <a:ext cx="4329350" cy="353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a:extLst>
              <a:ext uri="{FF2B5EF4-FFF2-40B4-BE49-F238E27FC236}">
                <a16:creationId xmlns:a16="http://schemas.microsoft.com/office/drawing/2014/main" id="{C03F9BF7-AB15-4067-A2B8-A4176AAD43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1291" y="1716361"/>
            <a:ext cx="4765483" cy="35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438A154-0467-4F10-AB09-9EF63D38DA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4D8B859B-716B-4879-BC52-B6203D29D7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48680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5"/>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5"/>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6"/>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2" y="315180"/>
            <a:ext cx="11338647" cy="8895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Project Outcomes</a:t>
            </a:r>
            <a:r>
              <a:rPr lang="de-DE" sz="3200" b="1" dirty="0">
                <a:solidFill>
                  <a:srgbClr val="134BA7"/>
                </a:solidFill>
                <a:latin typeface="Arial Narrow" panose="020B0606020202030204" pitchFamily="34" charset="0"/>
              </a:rPr>
              <a:t>: 3. When both ciitzens and leaders are empowered, citizen aprticipation can become more real and more impactful.</a:t>
            </a:r>
            <a:endParaRPr lang="en-US" sz="3200" b="1" u="sng" dirty="0">
              <a:solidFill>
                <a:srgbClr val="134BA7"/>
              </a:solidFill>
              <a:latin typeface="Arial Narrow" panose="020B0606020202030204" pitchFamily="34" charset="0"/>
            </a:endParaRPr>
          </a:p>
        </p:txBody>
      </p:sp>
      <p:pic>
        <p:nvPicPr>
          <p:cNvPr id="16" name="Picture 15">
            <a:extLst>
              <a:ext uri="{FF2B5EF4-FFF2-40B4-BE49-F238E27FC236}">
                <a16:creationId xmlns:a16="http://schemas.microsoft.com/office/drawing/2014/main" id="{5FE416B9-0087-4B37-A621-BC9E2BD84C4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7187" y="1777009"/>
            <a:ext cx="3581400" cy="2998539"/>
          </a:xfrm>
          <a:prstGeom prst="rect">
            <a:avLst/>
          </a:prstGeom>
          <a:noFill/>
          <a:ln>
            <a:noFill/>
          </a:ln>
        </p:spPr>
      </p:pic>
      <p:sp>
        <p:nvSpPr>
          <p:cNvPr id="17" name="TextBox 16">
            <a:extLst>
              <a:ext uri="{FF2B5EF4-FFF2-40B4-BE49-F238E27FC236}">
                <a16:creationId xmlns:a16="http://schemas.microsoft.com/office/drawing/2014/main" id="{63602DE5-54D9-421F-AC33-7A1FBE8D384C}"/>
              </a:ext>
            </a:extLst>
          </p:cNvPr>
          <p:cNvSpPr txBox="1"/>
          <p:nvPr/>
        </p:nvSpPr>
        <p:spPr>
          <a:xfrm>
            <a:off x="1883387" y="4949410"/>
            <a:ext cx="3505200" cy="646331"/>
          </a:xfrm>
          <a:prstGeom prst="rect">
            <a:avLst/>
          </a:prstGeom>
          <a:noFill/>
        </p:spPr>
        <p:txBody>
          <a:bodyPr wrap="square" rtlCol="0">
            <a:spAutoFit/>
          </a:bodyPr>
          <a:lstStyle/>
          <a:p>
            <a:r>
              <a:rPr lang="en-US" b="1" i="1" dirty="0"/>
              <a:t>Photo : </a:t>
            </a:r>
            <a:r>
              <a:rPr lang="en-US" b="1" i="1" dirty="0" err="1"/>
              <a:t>Imihigo</a:t>
            </a:r>
            <a:r>
              <a:rPr lang="en-US" b="1" i="1" dirty="0"/>
              <a:t> dissemination  to the village level</a:t>
            </a:r>
          </a:p>
        </p:txBody>
      </p:sp>
      <p:sp>
        <p:nvSpPr>
          <p:cNvPr id="18" name="TextBox 17">
            <a:extLst>
              <a:ext uri="{FF2B5EF4-FFF2-40B4-BE49-F238E27FC236}">
                <a16:creationId xmlns:a16="http://schemas.microsoft.com/office/drawing/2014/main" id="{E91C1E1D-ED4A-4419-9BBA-82A2114ED26B}"/>
              </a:ext>
            </a:extLst>
          </p:cNvPr>
          <p:cNvSpPr txBox="1"/>
          <p:nvPr/>
        </p:nvSpPr>
        <p:spPr>
          <a:xfrm>
            <a:off x="5883887" y="4992785"/>
            <a:ext cx="4838700" cy="646331"/>
          </a:xfrm>
          <a:prstGeom prst="rect">
            <a:avLst/>
          </a:prstGeom>
          <a:noFill/>
        </p:spPr>
        <p:txBody>
          <a:bodyPr wrap="square" rtlCol="0">
            <a:spAutoFit/>
          </a:bodyPr>
          <a:lstStyle/>
          <a:p>
            <a:r>
              <a:rPr lang="en-US" b="1" i="1" dirty="0"/>
              <a:t>Photo: </a:t>
            </a:r>
            <a:r>
              <a:rPr lang="en-US" b="1" i="1" dirty="0" err="1"/>
              <a:t>DoP</a:t>
            </a:r>
            <a:r>
              <a:rPr lang="en-US" b="1" i="1" dirty="0"/>
              <a:t> with  CSOs Executive Directors  </a:t>
            </a:r>
          </a:p>
        </p:txBody>
      </p:sp>
      <p:pic>
        <p:nvPicPr>
          <p:cNvPr id="19" name="Picture 18">
            <a:extLst>
              <a:ext uri="{FF2B5EF4-FFF2-40B4-BE49-F238E27FC236}">
                <a16:creationId xmlns:a16="http://schemas.microsoft.com/office/drawing/2014/main" id="{1A49D0D3-4CA1-46D8-B35B-7DFFD38CB0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6591" y="1723610"/>
            <a:ext cx="4838700" cy="3225800"/>
          </a:xfrm>
          <a:prstGeom prst="rect">
            <a:avLst/>
          </a:prstGeom>
        </p:spPr>
      </p:pic>
      <p:pic>
        <p:nvPicPr>
          <p:cNvPr id="14" name="Picture 13">
            <a:extLst>
              <a:ext uri="{FF2B5EF4-FFF2-40B4-BE49-F238E27FC236}">
                <a16:creationId xmlns:a16="http://schemas.microsoft.com/office/drawing/2014/main" id="{861381F2-CE80-43D6-BF93-EF55E932A7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5" name="Picture 14">
            <a:extLst>
              <a:ext uri="{FF2B5EF4-FFF2-40B4-BE49-F238E27FC236}">
                <a16:creationId xmlns:a16="http://schemas.microsoft.com/office/drawing/2014/main" id="{8579630D-1F8A-40A1-9EC2-A1E1317073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Tree>
    <p:extLst>
      <p:ext uri="{BB962C8B-B14F-4D97-AF65-F5344CB8AC3E}">
        <p14:creationId xmlns:p14="http://schemas.microsoft.com/office/powerpoint/2010/main" val="168393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11870A67-CE42-E24C-A26B-71E0EEEBA404}"/>
              </a:ext>
            </a:extLst>
          </p:cNvPr>
          <p:cNvSpPr>
            <a:spLocks noGrp="1"/>
          </p:cNvSpPr>
          <p:nvPr>
            <p:ph idx="1"/>
          </p:nvPr>
        </p:nvSpPr>
        <p:spPr>
          <a:xfrm>
            <a:off x="4337538" y="1702073"/>
            <a:ext cx="7144928" cy="4529358"/>
          </a:xfrm>
        </p:spPr>
        <p:txBody>
          <a:bodyPr>
            <a:noAutofit/>
          </a:bodyPr>
          <a:lstStyle/>
          <a:p>
            <a:pPr marL="0" indent="0" algn="just">
              <a:buNone/>
            </a:pPr>
            <a:endParaRPr lang="en-US" sz="2200" b="1"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200" dirty="0">
                <a:latin typeface="Arial" panose="020B0604020202020204" pitchFamily="34" charset="0"/>
                <a:ea typeface="Calibri" panose="020F0502020204030204" pitchFamily="34" charset="0"/>
                <a:cs typeface="Arial" panose="020B0604020202020204" pitchFamily="34" charset="0"/>
              </a:rPr>
              <a:t>PCs</a:t>
            </a:r>
            <a:r>
              <a:rPr lang="en-US" sz="2200" dirty="0">
                <a:effectLst/>
                <a:latin typeface="Arial" panose="020B0604020202020204" pitchFamily="34" charset="0"/>
                <a:ea typeface="Calibri" panose="020F0502020204030204" pitchFamily="34" charset="0"/>
                <a:cs typeface="Arial" panose="020B0604020202020204" pitchFamily="34" charset="0"/>
              </a:rPr>
              <a:t> is an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innovative and homegrown approaches</a:t>
            </a:r>
            <a:r>
              <a:rPr lang="en-US" sz="2200" b="1" dirty="0">
                <a:effectLst/>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that has strengthened service delivery, by strengthening competition for best results. </a:t>
            </a:r>
          </a:p>
          <a:p>
            <a:pPr marL="0" indent="0" algn="just">
              <a:buNone/>
            </a:pPr>
            <a:endParaRPr lang="en-US" sz="2200" dirty="0">
              <a:latin typeface="Arial" panose="020B060402020202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In Kinyarwanda “</a:t>
            </a:r>
            <a:r>
              <a:rPr lang="en-US" sz="2200"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Imihigo</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 means “the setting of goals”. </a:t>
            </a:r>
          </a:p>
          <a:p>
            <a:pPr marL="0" indent="0">
              <a:buNone/>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r>
              <a:rPr lang="en-US" sz="2200" dirty="0">
                <a:effectLst/>
                <a:latin typeface="Arial" panose="020B0604020202020204" pitchFamily="34" charset="0"/>
                <a:ea typeface="Calibri" panose="020F0502020204030204" pitchFamily="34" charset="0"/>
                <a:cs typeface="Arial" panose="020B0604020202020204" pitchFamily="34" charset="0"/>
              </a:rPr>
              <a:t>The  progress Rwanda has registered stems from a combination of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good leadership</a:t>
            </a:r>
            <a:r>
              <a:rPr lang="en-US" sz="2200" dirty="0">
                <a:effectLst/>
                <a:latin typeface="Arial" panose="020B0604020202020204" pitchFamily="34" charset="0"/>
                <a:ea typeface="Calibri" panose="020F0502020204030204" pitchFamily="34" charset="0"/>
                <a:cs typeface="Arial" panose="020B0604020202020204" pitchFamily="34" charset="0"/>
              </a:rPr>
              <a:t>, development partner support, and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innovative approaches to governance</a:t>
            </a:r>
            <a:r>
              <a:rPr lang="en-US" sz="2200" b="1" dirty="0">
                <a:solidFill>
                  <a:srgbClr val="134BA7"/>
                </a:solidFill>
                <a:latin typeface="Arial" panose="020B0604020202020204" pitchFamily="34" charset="0"/>
                <a:ea typeface="Calibri" panose="020F0502020204030204" pitchFamily="34" charset="0"/>
                <a:cs typeface="Arial" panose="020B0604020202020204" pitchFamily="34" charset="0"/>
              </a:rPr>
              <a:t>.</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200" dirty="0">
              <a:latin typeface="Arial" panose="020B0604020202020204" pitchFamily="34" charset="0"/>
              <a:ea typeface="Calibri" panose="020F0502020204030204" pitchFamily="34" charset="0"/>
              <a:cs typeface="Arial" panose="020B0604020202020204" pitchFamily="34" charset="0"/>
            </a:endParaRPr>
          </a:p>
        </p:txBody>
      </p: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The political economy of performance contracts (PCs) „Imihigo“</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pic>
        <p:nvPicPr>
          <p:cNvPr id="14" name="Picture 13">
            <a:extLst>
              <a:ext uri="{FF2B5EF4-FFF2-40B4-BE49-F238E27FC236}">
                <a16:creationId xmlns:a16="http://schemas.microsoft.com/office/drawing/2014/main" id="{F3BEBDAE-BC1C-4F73-A426-CDA9E4FB45DB}"/>
              </a:ext>
            </a:extLst>
          </p:cNvPr>
          <p:cNvPicPr/>
          <p:nvPr/>
        </p:nvPicPr>
        <p:blipFill rotWithShape="1">
          <a:blip r:embed="rId10">
            <a:extLst>
              <a:ext uri="{28A0092B-C50C-407E-A947-70E740481C1C}">
                <a14:useLocalDpi xmlns:a14="http://schemas.microsoft.com/office/drawing/2010/main" val="0"/>
              </a:ext>
            </a:extLst>
          </a:blip>
          <a:srcRect l="9876" r="5897"/>
          <a:stretch/>
        </p:blipFill>
        <p:spPr bwMode="auto">
          <a:xfrm>
            <a:off x="838200" y="1709915"/>
            <a:ext cx="3499338" cy="3406545"/>
          </a:xfrm>
          <a:prstGeom prst="rect">
            <a:avLst/>
          </a:prstGeom>
          <a:noFill/>
          <a:ln>
            <a:noFill/>
          </a:ln>
        </p:spPr>
      </p:pic>
    </p:spTree>
    <p:extLst>
      <p:ext uri="{BB962C8B-B14F-4D97-AF65-F5344CB8AC3E}">
        <p14:creationId xmlns:p14="http://schemas.microsoft.com/office/powerpoint/2010/main" val="391896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Imihigo &amp; national planning system</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4" name="TextBox 13">
            <a:extLst>
              <a:ext uri="{FF2B5EF4-FFF2-40B4-BE49-F238E27FC236}">
                <a16:creationId xmlns:a16="http://schemas.microsoft.com/office/drawing/2014/main" id="{181EC05D-2E5D-4AD2-A3B5-A21505D91F97}"/>
              </a:ext>
            </a:extLst>
          </p:cNvPr>
          <p:cNvSpPr txBox="1"/>
          <p:nvPr/>
        </p:nvSpPr>
        <p:spPr>
          <a:xfrm>
            <a:off x="5419223" y="1431701"/>
            <a:ext cx="6577159" cy="4713592"/>
          </a:xfrm>
          <a:prstGeom prst="rect">
            <a:avLst/>
          </a:prstGeom>
        </p:spPr>
        <p:txBody>
          <a:bodyPr vert="horz" lIns="91440" tIns="45720" rIns="91440" bIns="45720" rtlCol="0">
            <a:normAutofit/>
          </a:bodyPr>
          <a:lstStyle/>
          <a:p>
            <a:pPr marL="400050" indent="-342900">
              <a:lnSpc>
                <a:spcPct val="90000"/>
              </a:lnSpc>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Line ministries, public agencies and districts are required each year to sign formal public service agreements to deliver key specific output.</a:t>
            </a:r>
          </a:p>
          <a:p>
            <a:pPr marL="57150">
              <a:lnSpc>
                <a:spcPct val="90000"/>
              </a:lnSpc>
              <a:spcAft>
                <a:spcPts val="600"/>
              </a:spcAft>
            </a:pPr>
            <a:endParaRPr lang="en-US" sz="2200" dirty="0">
              <a:latin typeface="Arial" panose="020B0604020202020204" pitchFamily="34" charset="0"/>
              <a:cs typeface="Arial" panose="020B0604020202020204" pitchFamily="34" charset="0"/>
            </a:endParaRPr>
          </a:p>
          <a:p>
            <a:pPr marL="400050" indent="-342900">
              <a:lnSpc>
                <a:spcPct val="90000"/>
              </a:lnSpc>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Process begins with </a:t>
            </a:r>
            <a:r>
              <a:rPr lang="en-US" sz="2200" dirty="0">
                <a:solidFill>
                  <a:srgbClr val="134BA7"/>
                </a:solidFill>
                <a:effectLst/>
                <a:latin typeface="Arial" panose="020B0604020202020204" pitchFamily="34" charset="0"/>
                <a:cs typeface="Arial" panose="020B0604020202020204" pitchFamily="34" charset="0"/>
              </a:rPr>
              <a:t>grassroots consultations</a:t>
            </a:r>
            <a:r>
              <a:rPr lang="en-US" sz="2200" b="1"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at</a:t>
            </a:r>
            <a:r>
              <a:rPr lang="en-US" sz="2200" b="1" dirty="0">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rPr>
              <a:t>village.</a:t>
            </a:r>
          </a:p>
          <a:p>
            <a:pPr marL="57150">
              <a:lnSpc>
                <a:spcPct val="90000"/>
              </a:lnSpc>
              <a:spcAft>
                <a:spcPts val="600"/>
              </a:spcAft>
            </a:pPr>
            <a:endParaRPr lang="en-US" sz="2200" dirty="0">
              <a:latin typeface="Arial" panose="020B0604020202020204" pitchFamily="34" charset="0"/>
              <a:cs typeface="Arial" panose="020B0604020202020204" pitchFamily="34" charset="0"/>
            </a:endParaRPr>
          </a:p>
          <a:p>
            <a:pPr marL="400050" indent="-342900">
              <a:lnSpc>
                <a:spcPct val="9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V</a:t>
            </a:r>
            <a:r>
              <a:rPr lang="en-US" sz="2200" dirty="0">
                <a:effectLst/>
                <a:latin typeface="Arial" panose="020B0604020202020204" pitchFamily="34" charset="0"/>
                <a:cs typeface="Arial" panose="020B0604020202020204" pitchFamily="34" charset="0"/>
              </a:rPr>
              <a:t>illage leaders submit </a:t>
            </a:r>
            <a:r>
              <a:rPr lang="en-US" sz="2200" dirty="0">
                <a:solidFill>
                  <a:srgbClr val="134BA7"/>
                </a:solidFill>
                <a:effectLst/>
                <a:latin typeface="Arial" panose="020B0604020202020204" pitchFamily="34" charset="0"/>
                <a:cs typeface="Arial" panose="020B0604020202020204" pitchFamily="34" charset="0"/>
              </a:rPr>
              <a:t>citizens’ priorities </a:t>
            </a:r>
            <a:r>
              <a:rPr lang="en-US" sz="2200" dirty="0">
                <a:effectLst/>
                <a:latin typeface="Arial" panose="020B0604020202020204" pitchFamily="34" charset="0"/>
                <a:cs typeface="Arial" panose="020B0604020202020204" pitchFamily="34" charset="0"/>
              </a:rPr>
              <a:t>to cell, for consolidation at sector</a:t>
            </a:r>
            <a:r>
              <a:rPr lang="en-US" sz="2200" dirty="0">
                <a:latin typeface="Arial" panose="020B0604020202020204" pitchFamily="34" charset="0"/>
                <a:cs typeface="Arial" panose="020B0604020202020204" pitchFamily="34" charset="0"/>
              </a:rPr>
              <a:t>.</a:t>
            </a:r>
          </a:p>
          <a:p>
            <a:pPr marL="57150">
              <a:lnSpc>
                <a:spcPct val="90000"/>
              </a:lnSpc>
              <a:spcAft>
                <a:spcPts val="600"/>
              </a:spcAft>
            </a:pPr>
            <a:endParaRPr lang="en-US" sz="2200" dirty="0">
              <a:latin typeface="Arial" panose="020B0604020202020204" pitchFamily="34" charset="0"/>
              <a:cs typeface="Arial" panose="020B0604020202020204" pitchFamily="34" charset="0"/>
            </a:endParaRPr>
          </a:p>
          <a:p>
            <a:pPr marL="400050" indent="-342900">
              <a:lnSpc>
                <a:spcPct val="90000"/>
              </a:lnSpc>
              <a:spcAft>
                <a:spcPts val="600"/>
              </a:spcAft>
              <a:buFont typeface="Arial" panose="020B0604020202020204" pitchFamily="34" charset="0"/>
              <a:buChar char="•"/>
            </a:pPr>
            <a:r>
              <a:rPr lang="en-US" sz="2200" dirty="0">
                <a:effectLst/>
                <a:latin typeface="Arial" panose="020B0604020202020204" pitchFamily="34" charset="0"/>
                <a:cs typeface="Arial" panose="020B0604020202020204" pitchFamily="34" charset="0"/>
              </a:rPr>
              <a:t>Reporting is done quarterly. District organizes </a:t>
            </a:r>
            <a:r>
              <a:rPr lang="en-US" sz="2200" dirty="0">
                <a:solidFill>
                  <a:srgbClr val="134BA7"/>
                </a:solidFill>
                <a:effectLst/>
                <a:latin typeface="Arial" panose="020B0604020202020204" pitchFamily="34" charset="0"/>
                <a:cs typeface="Arial" panose="020B0604020202020204" pitchFamily="34" charset="0"/>
              </a:rPr>
              <a:t>a public accountability day </a:t>
            </a:r>
            <a:r>
              <a:rPr lang="en-US" sz="2200" dirty="0">
                <a:effectLst/>
                <a:latin typeface="Arial" panose="020B0604020202020204" pitchFamily="34" charset="0"/>
                <a:cs typeface="Arial" panose="020B0604020202020204" pitchFamily="34" charset="0"/>
              </a:rPr>
              <a:t>after each quarter to disseminate and to receive feedback.</a:t>
            </a:r>
          </a:p>
          <a:p>
            <a:pPr marL="285750" indent="-228600">
              <a:lnSpc>
                <a:spcPct val="90000"/>
              </a:lnSpc>
              <a:spcAft>
                <a:spcPts val="600"/>
              </a:spcAft>
              <a:buFont typeface="Arial" panose="020B0604020202020204" pitchFamily="34" charset="0"/>
              <a:buChar char="•"/>
            </a:pPr>
            <a:endParaRPr lang="en-US" sz="700" dirty="0">
              <a:effectLst/>
            </a:endParaRPr>
          </a:p>
        </p:txBody>
      </p:sp>
      <p:pic>
        <p:nvPicPr>
          <p:cNvPr id="17" name="Picture 16" descr="A group of people holding a banner&#10;&#10;Description automatically generated with medium confidence">
            <a:extLst>
              <a:ext uri="{FF2B5EF4-FFF2-40B4-BE49-F238E27FC236}">
                <a16:creationId xmlns:a16="http://schemas.microsoft.com/office/drawing/2014/main" id="{827651A6-E69A-417B-9252-50400B0A703C}"/>
              </a:ext>
            </a:extLst>
          </p:cNvPr>
          <p:cNvPicPr>
            <a:picLocks noChangeAspect="1"/>
          </p:cNvPicPr>
          <p:nvPr/>
        </p:nvPicPr>
        <p:blipFill>
          <a:blip r:embed="rId10"/>
          <a:stretch>
            <a:fillRect/>
          </a:stretch>
        </p:blipFill>
        <p:spPr>
          <a:xfrm>
            <a:off x="840658" y="1572699"/>
            <a:ext cx="4578565" cy="3800208"/>
          </a:xfrm>
          <a:prstGeom prst="rect">
            <a:avLst/>
          </a:prstGeom>
          <a:effectLst/>
        </p:spPr>
      </p:pic>
    </p:spTree>
    <p:extLst>
      <p:ext uri="{BB962C8B-B14F-4D97-AF65-F5344CB8AC3E}">
        <p14:creationId xmlns:p14="http://schemas.microsoft.com/office/powerpoint/2010/main" val="207649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Why was Imihigo introduced?</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5" name="object 3">
            <a:extLst>
              <a:ext uri="{FF2B5EF4-FFF2-40B4-BE49-F238E27FC236}">
                <a16:creationId xmlns:a16="http://schemas.microsoft.com/office/drawing/2014/main" id="{499BF91F-8616-470E-B98B-1973D4003430}"/>
              </a:ext>
            </a:extLst>
          </p:cNvPr>
          <p:cNvSpPr txBox="1"/>
          <p:nvPr/>
        </p:nvSpPr>
        <p:spPr>
          <a:xfrm>
            <a:off x="5111645" y="1386783"/>
            <a:ext cx="6693667" cy="2992820"/>
          </a:xfrm>
          <a:prstGeom prst="rect">
            <a:avLst/>
          </a:prstGeom>
        </p:spPr>
        <p:txBody>
          <a:bodyPr vert="horz" wrap="square" lIns="0" tIns="7316" rIns="0" bIns="0" rtlCol="0">
            <a:spAutoFit/>
          </a:bodyPr>
          <a:lstStyle/>
          <a:p>
            <a:pPr marL="342900" indent="-342900" algn="jus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As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performance-based management tool to strengthen strategic planning and management </a:t>
            </a:r>
            <a:r>
              <a:rPr lang="en-US" sz="2200" dirty="0">
                <a:effectLst/>
                <a:latin typeface="Arial" panose="020B0604020202020204" pitchFamily="34" charset="0"/>
                <a:ea typeface="Calibri" panose="020F0502020204030204" pitchFamily="34" charset="0"/>
                <a:cs typeface="Arial" panose="020B0604020202020204" pitchFamily="34" charset="0"/>
              </a:rPr>
              <a:t>and to improve service delivery in the Local Government system</a:t>
            </a:r>
          </a:p>
          <a:p>
            <a:pPr algn="just"/>
            <a:endParaRPr lang="en-US" sz="2200" dirty="0">
              <a:latin typeface="Arial" panose="020B0604020202020204" pitchFamily="34" charset="0"/>
              <a:ea typeface="Calibri" panose="020F0502020204030204" pitchFamily="34" charset="0"/>
              <a:cs typeface="Arial" panose="020B0604020202020204" pitchFamily="34" charset="0"/>
            </a:endParaRPr>
          </a:p>
          <a:p>
            <a:pPr algn="just"/>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To promote social accountability of leaders to citizens </a:t>
            </a: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B4198C8F-59BE-4FE7-9789-926AED0DB7ED}"/>
              </a:ext>
            </a:extLst>
          </p:cNvPr>
          <p:cNvPicPr/>
          <p:nvPr/>
        </p:nvPicPr>
        <p:blipFill>
          <a:blip r:embed="rId10"/>
          <a:stretch>
            <a:fillRect/>
          </a:stretch>
        </p:blipFill>
        <p:spPr>
          <a:xfrm>
            <a:off x="840658" y="1298827"/>
            <a:ext cx="4153373" cy="2284567"/>
          </a:xfrm>
          <a:prstGeom prst="rect">
            <a:avLst/>
          </a:prstGeom>
        </p:spPr>
      </p:pic>
      <p:pic>
        <p:nvPicPr>
          <p:cNvPr id="18" name="Picture 17" descr="imihigo">
            <a:extLst>
              <a:ext uri="{FF2B5EF4-FFF2-40B4-BE49-F238E27FC236}">
                <a16:creationId xmlns:a16="http://schemas.microsoft.com/office/drawing/2014/main" id="{EE45C786-B818-4A82-BF89-E196DE2E58E1}"/>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840658" y="3607125"/>
            <a:ext cx="4153373" cy="2195157"/>
          </a:xfrm>
          <a:prstGeom prst="rect">
            <a:avLst/>
          </a:prstGeom>
          <a:noFill/>
          <a:ln>
            <a:noFill/>
          </a:ln>
        </p:spPr>
      </p:pic>
    </p:spTree>
    <p:extLst>
      <p:ext uri="{BB962C8B-B14F-4D97-AF65-F5344CB8AC3E}">
        <p14:creationId xmlns:p14="http://schemas.microsoft.com/office/powerpoint/2010/main" val="167844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The Imihigo program had several ambitious aims, including to:</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4" name="Content Placeholder 2">
            <a:extLst>
              <a:ext uri="{FF2B5EF4-FFF2-40B4-BE49-F238E27FC236}">
                <a16:creationId xmlns:a16="http://schemas.microsoft.com/office/drawing/2014/main" id="{1C8CE70C-3A96-4239-98C1-0B02CAB46511}"/>
              </a:ext>
            </a:extLst>
          </p:cNvPr>
          <p:cNvSpPr>
            <a:spLocks noGrp="1"/>
          </p:cNvSpPr>
          <p:nvPr>
            <p:ph idx="1"/>
          </p:nvPr>
        </p:nvSpPr>
        <p:spPr>
          <a:xfrm>
            <a:off x="838200" y="1159727"/>
            <a:ext cx="10515600" cy="5017236"/>
          </a:xfrm>
        </p:spPr>
        <p:txBody>
          <a:bodyPr>
            <a:normAutofit/>
          </a:bodyPr>
          <a:lstStyle/>
          <a:p>
            <a:pPr marL="571500" indent="-342900">
              <a:lnSpc>
                <a:spcPct val="150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Speed up implementation of the local and national development agenda</a:t>
            </a:r>
          </a:p>
          <a:p>
            <a:pPr marL="571500" indent="-342900">
              <a:lnSpc>
                <a:spcPct val="150000"/>
              </a:lnSpc>
              <a:spcBef>
                <a:spcPts val="0"/>
              </a:spcBef>
            </a:pP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Ensure stakeholder ownership of the development agenda</a:t>
            </a:r>
            <a:endParaRPr lang="en-US" sz="2200" dirty="0">
              <a:solidFill>
                <a:srgbClr val="134BA7"/>
              </a:solidFill>
              <a:latin typeface="Arial" panose="020B0604020202020204" pitchFamily="34" charset="0"/>
              <a:ea typeface="Calibri" panose="020F0502020204030204" pitchFamily="34" charset="0"/>
              <a:cs typeface="Arial" panose="020B0604020202020204" pitchFamily="34" charset="0"/>
            </a:endParaRPr>
          </a:p>
          <a:p>
            <a:pPr marL="571500" indent="-342900">
              <a:lnSpc>
                <a:spcPct val="150000"/>
              </a:lnSpc>
              <a:spcBef>
                <a:spcPts val="0"/>
              </a:spcBef>
            </a:pP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Promote accountability and transparency </a:t>
            </a:r>
            <a:endParaRPr lang="en-US" sz="2200" dirty="0">
              <a:solidFill>
                <a:srgbClr val="134BA7"/>
              </a:solidFill>
              <a:latin typeface="Arial" panose="020B0604020202020204" pitchFamily="34" charset="0"/>
              <a:ea typeface="Calibri" panose="020F0502020204030204" pitchFamily="34" charset="0"/>
              <a:cs typeface="Arial" panose="020B0604020202020204" pitchFamily="34" charset="0"/>
            </a:endParaRPr>
          </a:p>
          <a:p>
            <a:pPr marL="571500" indent="-342900">
              <a:lnSpc>
                <a:spcPct val="150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Promote results-oriented performance  </a:t>
            </a:r>
            <a:endParaRPr lang="en-US" sz="2200" dirty="0">
              <a:latin typeface="Arial" panose="020B0604020202020204" pitchFamily="34" charset="0"/>
              <a:ea typeface="Calibri" panose="020F0502020204030204" pitchFamily="34" charset="0"/>
              <a:cs typeface="Arial" panose="020B0604020202020204" pitchFamily="34" charset="0"/>
            </a:endParaRPr>
          </a:p>
          <a:p>
            <a:pPr marL="571500" indent="-342900">
              <a:lnSpc>
                <a:spcPct val="150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Encourage competitiveness </a:t>
            </a:r>
            <a:endParaRPr lang="en-US" sz="2200" dirty="0">
              <a:latin typeface="Arial" panose="020B0604020202020204" pitchFamily="34" charset="0"/>
              <a:ea typeface="Calibri" panose="020F0502020204030204" pitchFamily="34" charset="0"/>
              <a:cs typeface="Arial" panose="020B0604020202020204" pitchFamily="34" charset="0"/>
            </a:endParaRPr>
          </a:p>
          <a:p>
            <a:pPr marL="571500" indent="-342900">
              <a:lnSpc>
                <a:spcPct val="150000"/>
              </a:lnSpc>
              <a:spcBef>
                <a:spcPts val="0"/>
              </a:spcBef>
            </a:pP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Ensure stakeholders’ participation and engagement in policy formulation and evaluation </a:t>
            </a:r>
            <a:endParaRPr lang="en-US" sz="2200" dirty="0">
              <a:solidFill>
                <a:srgbClr val="134BA7"/>
              </a:solidFill>
              <a:latin typeface="Arial" panose="020B0604020202020204" pitchFamily="34" charset="0"/>
              <a:ea typeface="Calibri" panose="020F0502020204030204" pitchFamily="34" charset="0"/>
              <a:cs typeface="Arial" panose="020B0604020202020204" pitchFamily="34" charset="0"/>
            </a:endParaRPr>
          </a:p>
          <a:p>
            <a:pPr marL="571500" indent="-342900">
              <a:lnSpc>
                <a:spcPct val="150000"/>
              </a:lnSpc>
              <a:spcBef>
                <a:spcPts val="0"/>
              </a:spcBef>
            </a:pPr>
            <a:r>
              <a:rPr lang="en-US" sz="2200" dirty="0">
                <a:effectLst/>
                <a:latin typeface="Arial" panose="020B0604020202020204" pitchFamily="34" charset="0"/>
                <a:ea typeface="Calibri" panose="020F0502020204030204" pitchFamily="34" charset="0"/>
                <a:cs typeface="Arial" panose="020B0604020202020204" pitchFamily="34" charset="0"/>
              </a:rPr>
              <a:t>Instill a culture of regular performance evaluation</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794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Key Outcomes of PCs</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4" name="TextBox 13">
            <a:extLst>
              <a:ext uri="{FF2B5EF4-FFF2-40B4-BE49-F238E27FC236}">
                <a16:creationId xmlns:a16="http://schemas.microsoft.com/office/drawing/2014/main" id="{181EC05D-2E5D-4AD2-A3B5-A21505D91F97}"/>
              </a:ext>
            </a:extLst>
          </p:cNvPr>
          <p:cNvSpPr txBox="1"/>
          <p:nvPr/>
        </p:nvSpPr>
        <p:spPr>
          <a:xfrm>
            <a:off x="4765040" y="692421"/>
            <a:ext cx="7266539" cy="5243075"/>
          </a:xfrm>
          <a:prstGeom prst="rect">
            <a:avLst/>
          </a:prstGeom>
        </p:spPr>
        <p:txBody>
          <a:bodyPr vert="horz" lIns="91440" tIns="45720" rIns="91440" bIns="45720" rtlCol="0">
            <a:normAutofit/>
          </a:bodyPr>
          <a:lstStyle/>
          <a:p>
            <a:pPr marL="342900" marR="0" indent="-342900" algn="just">
              <a:lnSpc>
                <a:spcPct val="107000"/>
              </a:lnSpc>
              <a:spcBef>
                <a:spcPts val="0"/>
              </a:spcBef>
              <a:spcAft>
                <a:spcPts val="8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Enhanced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creativity and strong focus on results </a:t>
            </a:r>
            <a:r>
              <a:rPr lang="en-US" sz="2200" dirty="0">
                <a:effectLst/>
                <a:latin typeface="Arial" panose="020B0604020202020204" pitchFamily="34" charset="0"/>
                <a:ea typeface="Calibri" panose="020F0502020204030204" pitchFamily="34" charset="0"/>
                <a:cs typeface="Arial" panose="020B0604020202020204" pitchFamily="34" charset="0"/>
              </a:rPr>
              <a:t>introduced by PC at the district and sector level have translated into significant national development outcomes</a:t>
            </a:r>
          </a:p>
          <a:p>
            <a:pPr marL="342900" indent="-342900" algn="jus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most notable examples include: the construction of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rural roads</a:t>
            </a:r>
            <a:r>
              <a:rPr lang="en-US" sz="2200" dirty="0">
                <a:effectLst/>
                <a:latin typeface="Arial" panose="020B0604020202020204" pitchFamily="34" charset="0"/>
                <a:ea typeface="Calibri" panose="020F0502020204030204" pitchFamily="34" charset="0"/>
                <a:cs typeface="Arial" panose="020B0604020202020204" pitchFamily="34" charset="0"/>
              </a:rPr>
              <a:t>, the expansion of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access to clean water</a:t>
            </a:r>
            <a:r>
              <a:rPr lang="en-US" sz="2200" dirty="0">
                <a:effectLst/>
                <a:latin typeface="Arial" panose="020B0604020202020204" pitchFamily="34" charset="0"/>
                <a:ea typeface="Calibri" panose="020F0502020204030204" pitchFamily="34" charset="0"/>
                <a:cs typeface="Arial" panose="020B0604020202020204" pitchFamily="34" charset="0"/>
              </a:rPr>
              <a:t>, complete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eradication of grass thatched houses</a:t>
            </a:r>
            <a:r>
              <a:rPr lang="en-US" sz="2200" b="1" dirty="0">
                <a:effectLst/>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through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bye-bye </a:t>
            </a:r>
            <a:r>
              <a:rPr lang="en-US" sz="2200"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Nyakatisi</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national campaign</a:t>
            </a:r>
            <a:endParaRPr lang="en-US" sz="2200" dirty="0">
              <a:latin typeface="Arial" panose="020B060402020202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Health insurance schemes</a:t>
            </a:r>
            <a:r>
              <a:rPr lang="en-US" sz="2200" dirty="0">
                <a:effectLst/>
                <a:latin typeface="Arial" panose="020B0604020202020204" pitchFamily="34" charset="0"/>
                <a:ea typeface="Calibri" panose="020F0502020204030204" pitchFamily="34" charset="0"/>
                <a:cs typeface="Arial" panose="020B0604020202020204" pitchFamily="34" charset="0"/>
              </a:rPr>
              <a:t> increased from 43.3 % to 87.3% of population between 2005 and 2019</a:t>
            </a:r>
          </a:p>
          <a:p>
            <a:pPr marL="342900" marR="0" indent="-342900" algn="just">
              <a:lnSpc>
                <a:spcPct val="107000"/>
              </a:lnSpc>
              <a:spcBef>
                <a:spcPts val="0"/>
              </a:spcBef>
              <a:spcAft>
                <a:spcPts val="8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The country’s GDP increased from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US$3.3 billion in 2006 to US$8.6 billion in 2016</a:t>
            </a:r>
          </a:p>
          <a:p>
            <a:pPr marL="342900" marR="0" indent="-342900" algn="just">
              <a:lnSpc>
                <a:spcPct val="107000"/>
              </a:lnSpc>
              <a:spcBef>
                <a:spcPts val="0"/>
              </a:spcBef>
              <a:spcAft>
                <a:spcPts val="800"/>
              </a:spcAft>
              <a:buFont typeface="Arial" panose="020B0604020202020204" pitchFamily="34" charset="0"/>
              <a:buChar char="•"/>
            </a:pPr>
            <a:r>
              <a:rPr lang="en-US" sz="2200" dirty="0">
                <a:effectLst/>
                <a:latin typeface="Arial" panose="020B0604020202020204" pitchFamily="34" charset="0"/>
                <a:ea typeface="Calibri" panose="020F0502020204030204" pitchFamily="34" charset="0"/>
                <a:cs typeface="Arial" panose="020B0604020202020204" pitchFamily="34" charset="0"/>
              </a:rPr>
              <a:t> life expectancy increased from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55.3 years to 69 years </a:t>
            </a:r>
            <a:r>
              <a:rPr lang="en-US" sz="2200" dirty="0">
                <a:effectLst/>
                <a:latin typeface="Arial" panose="020B0604020202020204" pitchFamily="34" charset="0"/>
                <a:ea typeface="Calibri" panose="020F0502020204030204" pitchFamily="34" charset="0"/>
                <a:cs typeface="Arial" panose="020B0604020202020204" pitchFamily="34" charset="0"/>
              </a:rPr>
              <a:t>over the same period. </a:t>
            </a:r>
            <a:endParaRPr lang="en-US" sz="700" dirty="0">
              <a:effectLst/>
            </a:endParaRPr>
          </a:p>
        </p:txBody>
      </p:sp>
      <p:pic>
        <p:nvPicPr>
          <p:cNvPr id="15" name="Picture 2" descr="Image">
            <a:extLst>
              <a:ext uri="{FF2B5EF4-FFF2-40B4-BE49-F238E27FC236}">
                <a16:creationId xmlns:a16="http://schemas.microsoft.com/office/drawing/2014/main" id="{B7BDD24D-ACE8-4278-A74E-17FD2B5636A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776" t="9637" r="20702" b="3404"/>
          <a:stretch/>
        </p:blipFill>
        <p:spPr bwMode="auto">
          <a:xfrm>
            <a:off x="840658" y="1410572"/>
            <a:ext cx="3853260" cy="350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9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Challenges</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4" name="TextBox 13">
            <a:extLst>
              <a:ext uri="{FF2B5EF4-FFF2-40B4-BE49-F238E27FC236}">
                <a16:creationId xmlns:a16="http://schemas.microsoft.com/office/drawing/2014/main" id="{181EC05D-2E5D-4AD2-A3B5-A21505D91F97}"/>
              </a:ext>
            </a:extLst>
          </p:cNvPr>
          <p:cNvSpPr txBox="1"/>
          <p:nvPr/>
        </p:nvSpPr>
        <p:spPr>
          <a:xfrm>
            <a:off x="4099073" y="614156"/>
            <a:ext cx="7813334" cy="6142634"/>
          </a:xfrm>
          <a:prstGeom prst="rect">
            <a:avLst/>
          </a:prstGeom>
        </p:spPr>
        <p:txBody>
          <a:bodyPr vert="horz" lIns="91440" tIns="45720" rIns="91440" bIns="45720" rtlCol="0">
            <a:normAutofit/>
          </a:bodyPr>
          <a:lstStyle/>
          <a:p>
            <a:pPr marL="285750" marR="0" lvl="0" indent="-285750" algn="just">
              <a:lnSpc>
                <a:spcPct val="107000"/>
              </a:lnSpc>
              <a:spcBef>
                <a:spcPts val="0"/>
              </a:spcBef>
              <a:spcAft>
                <a:spcPts val="0"/>
              </a:spcAf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There are some concerns tha</a:t>
            </a:r>
            <a:r>
              <a:rPr lang="en-US" sz="2000" dirty="0">
                <a:effectLst/>
                <a:latin typeface="Arial" panose="020B0604020202020204" pitchFamily="34" charset="0"/>
                <a:ea typeface="Calibri" panose="020F0502020204030204" pitchFamily="34" charset="0"/>
                <a:cs typeface="Arial" panose="020B0604020202020204" pitchFamily="34" charset="0"/>
              </a:rPr>
              <a:t>t </a:t>
            </a:r>
            <a:r>
              <a:rPr lang="en-US" sz="2000"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Imihigo</a:t>
            </a:r>
            <a:r>
              <a:rPr lang="en-US" sz="2000" dirty="0">
                <a:solidFill>
                  <a:srgbClr val="134BA7"/>
                </a:solidFill>
                <a:effectLst/>
                <a:latin typeface="Arial" panose="020B0604020202020204" pitchFamily="34" charset="0"/>
                <a:ea typeface="Calibri" panose="020F0502020204030204" pitchFamily="34" charset="0"/>
                <a:cs typeface="Arial" panose="020B0604020202020204" pitchFamily="34" charset="0"/>
              </a:rPr>
              <a:t> did not necessarily ensure stakeholder participation</a:t>
            </a:r>
            <a:r>
              <a:rPr lang="en-US" sz="2000" b="1" dirty="0">
                <a:effectLst/>
                <a:latin typeface="Arial" panose="020B0604020202020204" pitchFamily="34" charset="0"/>
                <a:ea typeface="Calibri" panose="020F0502020204030204" pitchFamily="34" charset="0"/>
                <a:cs typeface="Arial" panose="020B0604020202020204" pitchFamily="34" charset="0"/>
              </a:rPr>
              <a:t>.</a:t>
            </a:r>
          </a:p>
          <a:p>
            <a:pPr marR="0" lvl="0" algn="just">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Benjamin </a:t>
            </a:r>
            <a:r>
              <a:rPr lang="en-US" sz="2000" dirty="0" err="1">
                <a:effectLst/>
                <a:latin typeface="Arial" panose="020B0604020202020204" pitchFamily="34" charset="0"/>
                <a:ea typeface="Calibri" panose="020F0502020204030204" pitchFamily="34" charset="0"/>
                <a:cs typeface="Arial" panose="020B0604020202020204" pitchFamily="34" charset="0"/>
              </a:rPr>
              <a:t>Chemouni</a:t>
            </a:r>
            <a:r>
              <a:rPr lang="en-US" sz="2000" dirty="0">
                <a:effectLst/>
                <a:latin typeface="Arial" panose="020B0604020202020204" pitchFamily="34" charset="0"/>
                <a:ea typeface="Calibri" panose="020F0502020204030204" pitchFamily="34" charset="0"/>
                <a:cs typeface="Arial" panose="020B0604020202020204" pitchFamily="34" charset="0"/>
              </a:rPr>
              <a:t>, a fellow at the LSE, noted that “theoretically [the </a:t>
            </a:r>
            <a:r>
              <a:rPr lang="en-US" sz="2000" dirty="0" err="1">
                <a:effectLst/>
                <a:latin typeface="Arial" panose="020B0604020202020204" pitchFamily="34" charset="0"/>
                <a:ea typeface="Calibri" panose="020F0502020204030204" pitchFamily="34" charset="0"/>
                <a:cs typeface="Arial" panose="020B0604020202020204" pitchFamily="34" charset="0"/>
              </a:rPr>
              <a:t>Imihigo</a:t>
            </a:r>
            <a:r>
              <a:rPr lang="en-US" sz="2000" dirty="0">
                <a:effectLst/>
                <a:latin typeface="Arial" panose="020B0604020202020204" pitchFamily="34" charset="0"/>
                <a:ea typeface="Calibri" panose="020F0502020204030204" pitchFamily="34" charset="0"/>
                <a:cs typeface="Arial" panose="020B0604020202020204" pitchFamily="34" charset="0"/>
              </a:rPr>
              <a:t>-setting process] should be informed by the aggregation of the population’s wishes… however, this </a:t>
            </a:r>
            <a:r>
              <a:rPr lang="en-US" sz="2000" dirty="0">
                <a:solidFill>
                  <a:srgbClr val="134BA7"/>
                </a:solidFill>
                <a:effectLst/>
                <a:latin typeface="Arial" panose="020B0604020202020204" pitchFamily="34" charset="0"/>
                <a:ea typeface="Calibri" panose="020F0502020204030204" pitchFamily="34" charset="0"/>
                <a:cs typeface="Arial" panose="020B0604020202020204" pitchFamily="34" charset="0"/>
              </a:rPr>
              <a:t>process barely takes place in reality</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Chemouni</a:t>
            </a:r>
            <a:r>
              <a:rPr lang="en-US" sz="2000" dirty="0">
                <a:effectLst/>
                <a:latin typeface="Arial" panose="020B0604020202020204" pitchFamily="34" charset="0"/>
                <a:ea typeface="Calibri" panose="020F0502020204030204" pitchFamily="34" charset="0"/>
                <a:cs typeface="Arial" panose="020B0604020202020204" pitchFamily="34" charset="0"/>
              </a:rPr>
              <a:t> 2014). </a:t>
            </a:r>
          </a:p>
          <a:p>
            <a:pPr marR="0" lvl="0" algn="just">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central government wielded strong influence over the selection and implementation of district </a:t>
            </a:r>
            <a:r>
              <a:rPr lang="en-US" sz="2000" dirty="0" err="1">
                <a:effectLst/>
                <a:latin typeface="Arial" panose="020B0604020202020204" pitchFamily="34" charset="0"/>
                <a:ea typeface="Calibri" panose="020F0502020204030204" pitchFamily="34" charset="0"/>
                <a:cs typeface="Arial" panose="020B0604020202020204" pitchFamily="34" charset="0"/>
              </a:rPr>
              <a:t>Imihigo</a:t>
            </a:r>
            <a:r>
              <a:rPr lang="en-US" sz="2000" dirty="0">
                <a:effectLst/>
                <a:latin typeface="Arial" panose="020B0604020202020204" pitchFamily="34" charset="0"/>
                <a:ea typeface="Calibri" panose="020F0502020204030204" pitchFamily="34" charset="0"/>
                <a:cs typeface="Arial" panose="020B0604020202020204" pitchFamily="34" charset="0"/>
              </a:rPr>
              <a:t>, and local governments had little flexibility to implement policies that reflected local realities or the community’s wishes. As a result, the </a:t>
            </a:r>
            <a:r>
              <a:rPr lang="en-US" sz="2000" dirty="0" err="1">
                <a:effectLst/>
                <a:latin typeface="Arial" panose="020B0604020202020204" pitchFamily="34" charset="0"/>
                <a:ea typeface="Calibri" panose="020F0502020204030204" pitchFamily="34" charset="0"/>
                <a:cs typeface="Arial" panose="020B0604020202020204" pitchFamily="34" charset="0"/>
              </a:rPr>
              <a:t>Imihigo</a:t>
            </a:r>
            <a:r>
              <a:rPr lang="en-US" sz="2000" dirty="0">
                <a:effectLst/>
                <a:latin typeface="Arial" panose="020B0604020202020204" pitchFamily="34" charset="0"/>
                <a:ea typeface="Calibri" panose="020F0502020204030204" pitchFamily="34" charset="0"/>
                <a:cs typeface="Arial" panose="020B0604020202020204" pitchFamily="34" charset="0"/>
              </a:rPr>
              <a:t> system created top-down pressure for public officials to perform but did not necessarily make public officials more accountable to Rwandan citizens” (</a:t>
            </a:r>
            <a:r>
              <a:rPr lang="en-US" sz="2000" dirty="0" err="1">
                <a:effectLst/>
                <a:latin typeface="Arial" panose="020B0604020202020204" pitchFamily="34" charset="0"/>
                <a:ea typeface="Calibri" panose="020F0502020204030204" pitchFamily="34" charset="0"/>
                <a:cs typeface="Arial" panose="020B0604020202020204" pitchFamily="34" charset="0"/>
              </a:rPr>
              <a:t>Hasselskog</a:t>
            </a:r>
            <a:r>
              <a:rPr lang="en-US" sz="2000" dirty="0">
                <a:effectLst/>
                <a:latin typeface="Arial" panose="020B0604020202020204" pitchFamily="34" charset="0"/>
                <a:ea typeface="Calibri" panose="020F0502020204030204" pitchFamily="34" charset="0"/>
                <a:cs typeface="Arial" panose="020B0604020202020204" pitchFamily="34" charset="0"/>
              </a:rPr>
              <a:t> and </a:t>
            </a:r>
            <a:r>
              <a:rPr lang="en-US" sz="2000" dirty="0" err="1">
                <a:effectLst/>
                <a:latin typeface="Arial" panose="020B0604020202020204" pitchFamily="34" charset="0"/>
                <a:ea typeface="Calibri" panose="020F0502020204030204" pitchFamily="34" charset="0"/>
                <a:cs typeface="Arial" panose="020B0604020202020204" pitchFamily="34" charset="0"/>
              </a:rPr>
              <a:t>Schierenbeck</a:t>
            </a:r>
            <a:r>
              <a:rPr lang="en-US" sz="2000" dirty="0">
                <a:effectLst/>
                <a:latin typeface="Arial" panose="020B0604020202020204" pitchFamily="34" charset="0"/>
                <a:ea typeface="Calibri" panose="020F0502020204030204" pitchFamily="34" charset="0"/>
                <a:cs typeface="Arial" panose="020B0604020202020204" pitchFamily="34" charset="0"/>
              </a:rPr>
              <a:t> 2015).</a:t>
            </a:r>
          </a:p>
        </p:txBody>
      </p:sp>
      <p:pic>
        <p:nvPicPr>
          <p:cNvPr id="15" name="Picture 14" descr="A picture containing text&#10;&#10;Description automatically generated">
            <a:extLst>
              <a:ext uri="{FF2B5EF4-FFF2-40B4-BE49-F238E27FC236}">
                <a16:creationId xmlns:a16="http://schemas.microsoft.com/office/drawing/2014/main" id="{5B111887-9FA6-42E5-897E-AF0220150B6E}"/>
              </a:ext>
            </a:extLst>
          </p:cNvPr>
          <p:cNvPicPr>
            <a:picLocks noChangeAspect="1"/>
          </p:cNvPicPr>
          <p:nvPr/>
        </p:nvPicPr>
        <p:blipFill rotWithShape="1">
          <a:blip r:embed="rId10">
            <a:extLst>
              <a:ext uri="{28A0092B-C50C-407E-A947-70E740481C1C}">
                <a14:useLocalDpi xmlns:a14="http://schemas.microsoft.com/office/drawing/2010/main" val="0"/>
              </a:ext>
            </a:extLst>
          </a:blip>
          <a:srcRect t="3256" b="2775"/>
          <a:stretch/>
        </p:blipFill>
        <p:spPr>
          <a:xfrm rot="5400000">
            <a:off x="181252" y="1824653"/>
            <a:ext cx="4552895" cy="3208693"/>
          </a:xfrm>
          <a:prstGeom prst="rect">
            <a:avLst/>
          </a:prstGeom>
        </p:spPr>
      </p:pic>
    </p:spTree>
    <p:extLst>
      <p:ext uri="{BB962C8B-B14F-4D97-AF65-F5344CB8AC3E}">
        <p14:creationId xmlns:p14="http://schemas.microsoft.com/office/powerpoint/2010/main" val="177070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B7A5B8A-ECAF-BD45-9B5D-1B4E7942D9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1" name="Object 20" hidden="1">
                        <a:extLst>
                          <a:ext uri="{FF2B5EF4-FFF2-40B4-BE49-F238E27FC236}">
                            <a16:creationId xmlns:a16="http://schemas.microsoft.com/office/drawing/2014/main" id="{0B7A5B8A-ECAF-BD45-9B5D-1B4E7942D9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EBA6DB32-4C8D-C64F-9052-861C17CDB0E9}"/>
              </a:ext>
            </a:extLst>
          </p:cNvPr>
          <p:cNvCxnSpPr>
            <a:cxnSpLocks/>
          </p:cNvCxnSpPr>
          <p:nvPr/>
        </p:nvCxnSpPr>
        <p:spPr>
          <a:xfrm>
            <a:off x="840658" y="5840361"/>
            <a:ext cx="10510684" cy="0"/>
          </a:xfrm>
          <a:prstGeom prst="line">
            <a:avLst/>
          </a:prstGeom>
          <a:ln w="28575">
            <a:solidFill>
              <a:srgbClr val="203A9C"/>
            </a:solidFill>
          </a:ln>
        </p:spPr>
        <p:style>
          <a:lnRef idx="1">
            <a:schemeClr val="accent1"/>
          </a:lnRef>
          <a:fillRef idx="0">
            <a:schemeClr val="accent1"/>
          </a:fillRef>
          <a:effectRef idx="0">
            <a:schemeClr val="accent1"/>
          </a:effectRef>
          <a:fontRef idx="minor">
            <a:schemeClr val="tx1"/>
          </a:fontRef>
        </p:style>
      </p:cxnSp>
      <p:pic>
        <p:nvPicPr>
          <p:cNvPr id="22" name="Content Placeholder 14" descr="Shape&#10;&#10;Description automatically generated">
            <a:extLst>
              <a:ext uri="{FF2B5EF4-FFF2-40B4-BE49-F238E27FC236}">
                <a16:creationId xmlns:a16="http://schemas.microsoft.com/office/drawing/2014/main" id="{6F642783-20E9-6845-A35A-AFEBA0D92711}"/>
              </a:ext>
            </a:extLst>
          </p:cNvPr>
          <p:cNvPicPr>
            <a:picLocks noChangeAspect="1"/>
          </p:cNvPicPr>
          <p:nvPr/>
        </p:nvPicPr>
        <p:blipFill rotWithShape="1">
          <a:blip r:embed="rId6"/>
          <a:srcRect t="1" r="19277" b="35401"/>
          <a:stretch/>
        </p:blipFill>
        <p:spPr>
          <a:xfrm flipH="1" flipV="1">
            <a:off x="-1" y="-2"/>
            <a:ext cx="1706709" cy="1095391"/>
          </a:xfrm>
          <a:prstGeom prst="rect">
            <a:avLst/>
          </a:prstGeom>
        </p:spPr>
      </p:pic>
      <p:pic>
        <p:nvPicPr>
          <p:cNvPr id="24" name="Content Placeholder 14" descr="Shape&#10;&#10;Description automatically generated">
            <a:extLst>
              <a:ext uri="{FF2B5EF4-FFF2-40B4-BE49-F238E27FC236}">
                <a16:creationId xmlns:a16="http://schemas.microsoft.com/office/drawing/2014/main" id="{3EA07044-D5A9-194E-A959-FF57375B76E3}"/>
              </a:ext>
            </a:extLst>
          </p:cNvPr>
          <p:cNvPicPr>
            <a:picLocks noChangeAspect="1"/>
          </p:cNvPicPr>
          <p:nvPr/>
        </p:nvPicPr>
        <p:blipFill rotWithShape="1">
          <a:blip r:embed="rId6"/>
          <a:srcRect t="1" r="19277" b="35401"/>
          <a:stretch/>
        </p:blipFill>
        <p:spPr>
          <a:xfrm rot="10800000" flipH="1" flipV="1">
            <a:off x="10485291" y="5764204"/>
            <a:ext cx="1706709" cy="1095391"/>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708CED89-DF90-410C-A64B-76578B55A798}"/>
              </a:ext>
            </a:extLst>
          </p:cNvPr>
          <p:cNvPicPr>
            <a:picLocks noChangeAspect="1"/>
          </p:cNvPicPr>
          <p:nvPr/>
        </p:nvPicPr>
        <p:blipFill>
          <a:blip r:embed="rId7"/>
          <a:stretch>
            <a:fillRect/>
          </a:stretch>
        </p:blipFill>
        <p:spPr>
          <a:xfrm>
            <a:off x="853353" y="5935496"/>
            <a:ext cx="2702266" cy="491107"/>
          </a:xfrm>
          <a:prstGeom prst="rect">
            <a:avLst/>
          </a:prstGeom>
        </p:spPr>
      </p:pic>
      <p:sp>
        <p:nvSpPr>
          <p:cNvPr id="13" name="Title 6">
            <a:extLst>
              <a:ext uri="{FF2B5EF4-FFF2-40B4-BE49-F238E27FC236}">
                <a16:creationId xmlns:a16="http://schemas.microsoft.com/office/drawing/2014/main" id="{93D137FF-839E-4C4A-991E-F0FF1FE9CA6D}"/>
              </a:ext>
            </a:extLst>
          </p:cNvPr>
          <p:cNvSpPr txBox="1">
            <a:spLocks/>
          </p:cNvSpPr>
          <p:nvPr/>
        </p:nvSpPr>
        <p:spPr>
          <a:xfrm>
            <a:off x="853353" y="315180"/>
            <a:ext cx="10515600" cy="88958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b="1" u="sng" dirty="0">
                <a:solidFill>
                  <a:srgbClr val="134BA7"/>
                </a:solidFill>
                <a:latin typeface="Arial Narrow" panose="020B0606020202030204" pitchFamily="34" charset="0"/>
              </a:rPr>
              <a:t>Empowering farmers at District level through social accountability tools to improve performance contracts „Imihigo“ in Rwandan Agriculture projects funded by GPSA/WB implemented by TI-RW</a:t>
            </a:r>
            <a:endParaRPr lang="en-US" sz="3200" b="1" u="sng" dirty="0">
              <a:solidFill>
                <a:srgbClr val="134BA7"/>
              </a:solidFill>
              <a:latin typeface="Arial Narrow" panose="020B0606020202030204" pitchFamily="34" charset="0"/>
            </a:endParaRPr>
          </a:p>
        </p:txBody>
      </p:sp>
      <p:pic>
        <p:nvPicPr>
          <p:cNvPr id="11" name="Picture 10">
            <a:extLst>
              <a:ext uri="{FF2B5EF4-FFF2-40B4-BE49-F238E27FC236}">
                <a16:creationId xmlns:a16="http://schemas.microsoft.com/office/drawing/2014/main" id="{C83E0B94-DFBE-44BC-9CAF-280D323CB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41837" y="6119486"/>
            <a:ext cx="1331365" cy="603477"/>
          </a:xfrm>
          <a:prstGeom prst="rect">
            <a:avLst/>
          </a:prstGeom>
        </p:spPr>
      </p:pic>
      <p:pic>
        <p:nvPicPr>
          <p:cNvPr id="12" name="Picture 11">
            <a:extLst>
              <a:ext uri="{FF2B5EF4-FFF2-40B4-BE49-F238E27FC236}">
                <a16:creationId xmlns:a16="http://schemas.microsoft.com/office/drawing/2014/main" id="{07DF3F46-A4C8-42FB-B86C-F6B0B45BD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5300" y="6067300"/>
            <a:ext cx="1826537" cy="600835"/>
          </a:xfrm>
          <a:prstGeom prst="rect">
            <a:avLst/>
          </a:prstGeom>
        </p:spPr>
      </p:pic>
      <p:sp>
        <p:nvSpPr>
          <p:cNvPr id="14" name="TextBox 13">
            <a:extLst>
              <a:ext uri="{FF2B5EF4-FFF2-40B4-BE49-F238E27FC236}">
                <a16:creationId xmlns:a16="http://schemas.microsoft.com/office/drawing/2014/main" id="{181EC05D-2E5D-4AD2-A3B5-A21505D91F97}"/>
              </a:ext>
            </a:extLst>
          </p:cNvPr>
          <p:cNvSpPr txBox="1"/>
          <p:nvPr/>
        </p:nvSpPr>
        <p:spPr>
          <a:xfrm>
            <a:off x="853353" y="906390"/>
            <a:ext cx="10778563" cy="5850399"/>
          </a:xfrm>
          <a:prstGeom prst="rect">
            <a:avLst/>
          </a:prstGeom>
        </p:spPr>
        <p:txBody>
          <a:bodyPr vert="horz" lIns="91440" tIns="45720" rIns="91440" bIns="45720" rtlCol="0">
            <a:normAutofit/>
          </a:bodyPr>
          <a:lstStyle/>
          <a:p>
            <a:pPr marL="285750" marR="0" lvl="0" indent="-285750" algn="just">
              <a:lnSpc>
                <a:spcPct val="107000"/>
              </a:lnSpc>
              <a:spcBef>
                <a:spcPts val="0"/>
              </a:spcBef>
              <a:spcAft>
                <a:spcPts val="0"/>
              </a:spcAft>
              <a:buFont typeface="Arial" panose="020B0604020202020204" pitchFamily="34" charset="0"/>
              <a:buChar char="•"/>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A4141E2-8008-4677-8989-9A5033B38310}"/>
              </a:ext>
            </a:extLst>
          </p:cNvPr>
          <p:cNvSpPr txBox="1"/>
          <p:nvPr/>
        </p:nvSpPr>
        <p:spPr>
          <a:xfrm>
            <a:off x="840658" y="1410570"/>
            <a:ext cx="11134677" cy="4250825"/>
          </a:xfrm>
          <a:prstGeom prst="rect">
            <a:avLst/>
          </a:prstGeom>
          <a:noFill/>
        </p:spPr>
        <p:txBody>
          <a:bodyPr wrap="square">
            <a:spAutoFit/>
          </a:bodyPr>
          <a:lstStyle/>
          <a:p>
            <a:pPr marR="0" algn="just">
              <a:lnSpc>
                <a:spcPct val="107000"/>
              </a:lnSpc>
              <a:spcBef>
                <a:spcPts val="0"/>
              </a:spcBef>
              <a:spcAft>
                <a:spcPts val="800"/>
              </a:spcAft>
              <a:tabLst>
                <a:tab pos="457200" algn="l"/>
              </a:tabLst>
            </a:pP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The project objective is to address low citizen participation in policy planning, M&amp;E of local and national agricultural development plans in Nyanza and </a:t>
            </a:r>
            <a:r>
              <a:rPr lang="en-US" sz="2200"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Kayonza</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 districts</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tabLst>
                <a:tab pos="457200" algn="l"/>
              </a:tabLst>
            </a:pPr>
            <a:r>
              <a:rPr lang="en-US" sz="2200" dirty="0">
                <a:latin typeface="Arial" panose="020B0604020202020204" pitchFamily="34" charset="0"/>
                <a:ea typeface="Calibri" panose="020F0502020204030204" pitchFamily="34" charset="0"/>
                <a:cs typeface="Arial" panose="020B0604020202020204" pitchFamily="34" charset="0"/>
              </a:rPr>
              <a:t>I</a:t>
            </a:r>
            <a:r>
              <a:rPr lang="en-US" sz="2200" dirty="0">
                <a:effectLst/>
                <a:latin typeface="Arial" panose="020B0604020202020204" pitchFamily="34" charset="0"/>
                <a:ea typeface="Calibri" panose="020F0502020204030204" pitchFamily="34" charset="0"/>
                <a:cs typeface="Arial" panose="020B0604020202020204" pitchFamily="34" charset="0"/>
              </a:rPr>
              <a:t>ncrease farmers’ ownership through effective participation in </a:t>
            </a:r>
            <a:r>
              <a:rPr lang="en-US" sz="2200" dirty="0" err="1">
                <a:latin typeface="Arial" panose="020B0604020202020204" pitchFamily="34" charset="0"/>
                <a:ea typeface="Calibri" panose="020F0502020204030204" pitchFamily="34" charset="0"/>
                <a:cs typeface="Arial" panose="020B0604020202020204" pitchFamily="34" charset="0"/>
              </a:rPr>
              <a:t>I</a:t>
            </a:r>
            <a:r>
              <a:rPr lang="en-US" sz="2200" dirty="0" err="1">
                <a:effectLst/>
                <a:latin typeface="Arial" panose="020B0604020202020204" pitchFamily="34" charset="0"/>
                <a:ea typeface="Calibri" panose="020F0502020204030204" pitchFamily="34" charset="0"/>
                <a:cs typeface="Arial" panose="020B0604020202020204" pitchFamily="34" charset="0"/>
              </a:rPr>
              <a:t>mihigo</a:t>
            </a:r>
            <a:r>
              <a:rPr lang="en-US" sz="2200" dirty="0">
                <a:effectLst/>
                <a:latin typeface="Arial" panose="020B0604020202020204" pitchFamily="34" charset="0"/>
                <a:ea typeface="Calibri" panose="020F0502020204030204" pitchFamily="34" charset="0"/>
                <a:cs typeface="Arial" panose="020B0604020202020204" pitchFamily="34" charset="0"/>
              </a:rPr>
              <a:t> process </a:t>
            </a:r>
          </a:p>
          <a:p>
            <a:pPr marR="0" lvl="0" algn="just">
              <a:lnSpc>
                <a:spcPct val="107000"/>
              </a:lnSpc>
              <a:spcBef>
                <a:spcPts val="0"/>
              </a:spcBef>
              <a:spcAft>
                <a:spcPts val="0"/>
              </a:spcAft>
              <a:tabLst>
                <a:tab pos="457200" algn="l"/>
              </a:tabLst>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Strengthen collaboration of CSO and Local officials at decentralized levels and document lessons learnt. </a:t>
            </a:r>
          </a:p>
          <a:p>
            <a:pPr marR="0" lvl="0" algn="just">
              <a:lnSpc>
                <a:spcPct val="107000"/>
              </a:lnSpc>
              <a:spcBef>
                <a:spcPts val="0"/>
              </a:spcBef>
              <a:spcAft>
                <a:spcPts val="0"/>
              </a:spcAft>
              <a:tabLst>
                <a:tab pos="457200" algn="l"/>
              </a:tabLst>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Apply TI-RW’s social accountability in Nyanza &amp; </a:t>
            </a:r>
            <a:r>
              <a:rPr lang="en-US" sz="2200" dirty="0" err="1">
                <a:effectLst/>
                <a:latin typeface="Arial" panose="020B0604020202020204" pitchFamily="34" charset="0"/>
                <a:ea typeface="Calibri" panose="020F0502020204030204" pitchFamily="34" charset="0"/>
                <a:cs typeface="Arial" panose="020B0604020202020204" pitchFamily="34" charset="0"/>
              </a:rPr>
              <a:t>Kayonza</a:t>
            </a:r>
            <a:r>
              <a:rPr lang="en-US" sz="2200" dirty="0">
                <a:effectLst/>
                <a:latin typeface="Arial" panose="020B0604020202020204" pitchFamily="34" charset="0"/>
                <a:ea typeface="Calibri" panose="020F0502020204030204" pitchFamily="34" charset="0"/>
                <a:cs typeface="Arial" panose="020B0604020202020204" pitchFamily="34" charset="0"/>
              </a:rPr>
              <a:t>.</a:t>
            </a:r>
          </a:p>
          <a:p>
            <a:pPr marR="0" lvl="0" algn="just">
              <a:lnSpc>
                <a:spcPct val="107000"/>
              </a:lnSpc>
              <a:spcBef>
                <a:spcPts val="0"/>
              </a:spcBef>
              <a:spcAft>
                <a:spcPts val="0"/>
              </a:spcAft>
              <a:tabLst>
                <a:tab pos="457200" algn="l"/>
              </a:tabLst>
            </a:pP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a:lnSpc>
                <a:spcPct val="107000"/>
              </a:lnSpc>
              <a:spcBef>
                <a:spcPts val="0"/>
              </a:spcBef>
              <a:spcAft>
                <a:spcPts val="800"/>
              </a:spcAft>
              <a:buFont typeface="Arial" panose="020B0604020202020204" pitchFamily="34" charset="0"/>
              <a:buChar char="•"/>
              <a:tabLst>
                <a:tab pos="457200" algn="l"/>
              </a:tabLst>
            </a:pPr>
            <a:r>
              <a:rPr lang="en-US" sz="2200" dirty="0">
                <a:effectLst/>
                <a:latin typeface="Arial" panose="020B0604020202020204" pitchFamily="34" charset="0"/>
                <a:ea typeface="Calibri" panose="020F0502020204030204" pitchFamily="34" charset="0"/>
                <a:cs typeface="Arial" panose="020B0604020202020204" pitchFamily="34" charset="0"/>
              </a:rPr>
              <a:t>Collaboration with government institutions such as </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MINALOC, RGB, Nyanza, </a:t>
            </a:r>
            <a:r>
              <a:rPr lang="en-US" sz="2200" dirty="0" err="1">
                <a:solidFill>
                  <a:srgbClr val="134BA7"/>
                </a:solidFill>
                <a:effectLst/>
                <a:latin typeface="Arial" panose="020B0604020202020204" pitchFamily="34" charset="0"/>
                <a:ea typeface="Calibri" panose="020F0502020204030204" pitchFamily="34" charset="0"/>
                <a:cs typeface="Arial" panose="020B0604020202020204" pitchFamily="34" charset="0"/>
              </a:rPr>
              <a:t>Kayonza</a:t>
            </a:r>
            <a:r>
              <a:rPr lang="en-US" sz="2200" dirty="0">
                <a:solidFill>
                  <a:srgbClr val="134BA7"/>
                </a:solidFill>
                <a:effectLst/>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Districts to improve results in participatory planning process. </a:t>
            </a:r>
          </a:p>
        </p:txBody>
      </p:sp>
    </p:spTree>
    <p:extLst>
      <p:ext uri="{BB962C8B-B14F-4D97-AF65-F5344CB8AC3E}">
        <p14:creationId xmlns:p14="http://schemas.microsoft.com/office/powerpoint/2010/main" val="304866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1963</Words>
  <Application>Microsoft Office PowerPoint</Application>
  <PresentationFormat>Widescreen</PresentationFormat>
  <Paragraphs>189</Paragraphs>
  <Slides>24</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Narrow</vt:lpstr>
      <vt:lpstr>Calibri</vt:lpstr>
      <vt:lpstr>Calibri Light</vt:lpstr>
      <vt:lpstr>Futura Medium</vt:lpstr>
      <vt:lpstr>Wingdings</vt:lpstr>
      <vt:lpstr>Office Theme</vt:lpstr>
      <vt:lpstr>think-cell Slide</vt:lpstr>
      <vt:lpstr>Empowering Farmers at District Level through Social Accountability Tools to Improve Performance Contract „Imihigo“ in Rwandan Agriculture Projects - Implementation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Accountability for a Strong COVID-19 Recovery</dc:title>
  <dc:creator>Silva, Maria</dc:creator>
  <cp:lastModifiedBy>George Bob Nkulanga</cp:lastModifiedBy>
  <cp:revision>44</cp:revision>
  <dcterms:created xsi:type="dcterms:W3CDTF">2021-04-04T22:27:30Z</dcterms:created>
  <dcterms:modified xsi:type="dcterms:W3CDTF">2021-11-30T06:40:45Z</dcterms:modified>
</cp:coreProperties>
</file>